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</p:sldIdLst>
  <p:sldSz cy="5143500" cx="9144000"/>
  <p:notesSz cx="6858000" cy="9144000"/>
  <p:embeddedFontLst>
    <p:embeddedFont>
      <p:font typeface="Roboto Mono Medium"/>
      <p:regular r:id="rId66"/>
      <p:bold r:id="rId67"/>
      <p:italic r:id="rId68"/>
      <p:boldItalic r:id="rId69"/>
    </p:embeddedFont>
    <p:embeddedFont>
      <p:font typeface="Roboto Medium"/>
      <p:regular r:id="rId70"/>
      <p:bold r:id="rId71"/>
      <p:italic r:id="rId72"/>
      <p:boldItalic r:id="rId73"/>
    </p:embeddedFont>
    <p:embeddedFont>
      <p:font typeface="Encode Sans"/>
      <p:regular r:id="rId74"/>
      <p:bold r:id="rId75"/>
    </p:embeddedFont>
    <p:embeddedFont>
      <p:font typeface="Encode Sans SemiBold"/>
      <p:regular r:id="rId76"/>
      <p:bold r:id="rId77"/>
    </p:embeddedFont>
    <p:embeddedFont>
      <p:font typeface="IBM Plex Mono Light"/>
      <p:regular r:id="rId78"/>
      <p:bold r:id="rId79"/>
      <p:italic r:id="rId80"/>
      <p:boldItalic r:id="rId81"/>
    </p:embeddedFont>
    <p:embeddedFont>
      <p:font typeface="IBM Plex Mono ExtraLight"/>
      <p:regular r:id="rId82"/>
      <p:bold r:id="rId83"/>
      <p:italic r:id="rId84"/>
      <p:boldItalic r:id="rId85"/>
    </p:embeddedFont>
    <p:embeddedFont>
      <p:font typeface="IBM Plex Mono Thin"/>
      <p:regular r:id="rId86"/>
      <p:bold r:id="rId87"/>
      <p:italic r:id="rId88"/>
      <p:boldItalic r:id="rId89"/>
    </p:embeddedFont>
    <p:embeddedFont>
      <p:font typeface="Roboto Mono"/>
      <p:regular r:id="rId90"/>
      <p:bold r:id="rId91"/>
      <p:italic r:id="rId92"/>
      <p:boldItalic r:id="rId93"/>
    </p:embeddedFont>
    <p:embeddedFont>
      <p:font typeface="IBM Plex Mono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4B28A6-6286-4636-B649-87D464ABA578}">
  <a:tblStyle styleId="{224B28A6-6286-4636-B649-87D464ABA5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IBMPlexMono-bold.fntdata"/><Relationship Id="rId94" Type="http://schemas.openxmlformats.org/officeDocument/2006/relationships/font" Target="fonts/IBMPlexMono-regular.fntdata"/><Relationship Id="rId97" Type="http://schemas.openxmlformats.org/officeDocument/2006/relationships/font" Target="fonts/IBMPlexMono-boldItalic.fntdata"/><Relationship Id="rId96" Type="http://schemas.openxmlformats.org/officeDocument/2006/relationships/font" Target="fonts/IBMPlexMon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obotoMono-bold.fntdata"/><Relationship Id="rId90" Type="http://schemas.openxmlformats.org/officeDocument/2006/relationships/font" Target="fonts/RobotoMono-regular.fntdata"/><Relationship Id="rId93" Type="http://schemas.openxmlformats.org/officeDocument/2006/relationships/font" Target="fonts/RobotoMono-boldItalic.fntdata"/><Relationship Id="rId92" Type="http://schemas.openxmlformats.org/officeDocument/2006/relationships/font" Target="fonts/RobotoMon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IBMPlexMonoExtraLight-italic.fntdata"/><Relationship Id="rId83" Type="http://schemas.openxmlformats.org/officeDocument/2006/relationships/font" Target="fonts/IBMPlexMonoExtraLight-bold.fntdata"/><Relationship Id="rId86" Type="http://schemas.openxmlformats.org/officeDocument/2006/relationships/font" Target="fonts/IBMPlexMonoThin-regular.fntdata"/><Relationship Id="rId85" Type="http://schemas.openxmlformats.org/officeDocument/2006/relationships/font" Target="fonts/IBMPlexMonoExtraLight-boldItalic.fntdata"/><Relationship Id="rId88" Type="http://schemas.openxmlformats.org/officeDocument/2006/relationships/font" Target="fonts/IBMPlexMonoThin-italic.fntdata"/><Relationship Id="rId87" Type="http://schemas.openxmlformats.org/officeDocument/2006/relationships/font" Target="fonts/IBMPlexMonoThin-bold.fntdata"/><Relationship Id="rId89" Type="http://schemas.openxmlformats.org/officeDocument/2006/relationships/font" Target="fonts/IBMPlexMonoThin-boldItalic.fntdata"/><Relationship Id="rId80" Type="http://schemas.openxmlformats.org/officeDocument/2006/relationships/font" Target="fonts/IBMPlexMonoLight-italic.fntdata"/><Relationship Id="rId82" Type="http://schemas.openxmlformats.org/officeDocument/2006/relationships/font" Target="fonts/IBMPlexMonoExtraLight-regular.fntdata"/><Relationship Id="rId81" Type="http://schemas.openxmlformats.org/officeDocument/2006/relationships/font" Target="fonts/IBMPlexMon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Medium-boldItalic.fntdata"/><Relationship Id="rId72" Type="http://schemas.openxmlformats.org/officeDocument/2006/relationships/font" Target="fonts/RobotoMedium-italic.fntdata"/><Relationship Id="rId75" Type="http://schemas.openxmlformats.org/officeDocument/2006/relationships/font" Target="fonts/EncodeSans-bold.fntdata"/><Relationship Id="rId74" Type="http://schemas.openxmlformats.org/officeDocument/2006/relationships/font" Target="fonts/EncodeSans-regular.fntdata"/><Relationship Id="rId77" Type="http://schemas.openxmlformats.org/officeDocument/2006/relationships/font" Target="fonts/EncodeSansSemiBold-bold.fntdata"/><Relationship Id="rId76" Type="http://schemas.openxmlformats.org/officeDocument/2006/relationships/font" Target="fonts/EncodeSansSemiBold-regular.fntdata"/><Relationship Id="rId79" Type="http://schemas.openxmlformats.org/officeDocument/2006/relationships/font" Target="fonts/IBMPlexMonoLight-bold.fntdata"/><Relationship Id="rId78" Type="http://schemas.openxmlformats.org/officeDocument/2006/relationships/font" Target="fonts/IBMPlexMonoLight-regular.fntdata"/><Relationship Id="rId71" Type="http://schemas.openxmlformats.org/officeDocument/2006/relationships/font" Target="fonts/RobotoMedium-bold.fntdata"/><Relationship Id="rId70" Type="http://schemas.openxmlformats.org/officeDocument/2006/relationships/font" Target="fonts/RobotoMedium-regular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font" Target="fonts/RobotoMonoMedium-regular.fntdata"/><Relationship Id="rId65" Type="http://schemas.openxmlformats.org/officeDocument/2006/relationships/slide" Target="slides/slide59.xml"/><Relationship Id="rId68" Type="http://schemas.openxmlformats.org/officeDocument/2006/relationships/font" Target="fonts/RobotoMonoMedium-italic.fntdata"/><Relationship Id="rId67" Type="http://schemas.openxmlformats.org/officeDocument/2006/relationships/font" Target="fonts/RobotoMonoMedium-bold.fntdata"/><Relationship Id="rId60" Type="http://schemas.openxmlformats.org/officeDocument/2006/relationships/slide" Target="slides/slide54.xml"/><Relationship Id="rId69" Type="http://schemas.openxmlformats.org/officeDocument/2006/relationships/font" Target="fonts/RobotoMonoMedium-boldItalic.fntdata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41467809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41467809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91ca76ad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91ca76ad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91ca76a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91ca76a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89313eec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89313eec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91ca76ad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91ca76ad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89313eec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89313eec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89313eec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89313eec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e91ca76ad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e91ca76ad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e89313eec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e89313eec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91ca76ad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91ca76ad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444a612ff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8444a612ff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49fec965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49fec965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422b7322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422b7322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8444a612ff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8444a612ff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8444a612ff_2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8444a612ff_2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444a612ff_2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444a612ff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8444a612ff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8444a612f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444a612f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444a612f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444a612f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8444a612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444a612ff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8444a612ff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e91ca76ad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e91ca76ad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8732281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8732281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8247e8857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8247e8857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8732281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8732281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8732281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e8732281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e87322817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e87322817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8422b732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8422b732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e91ca76ad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e91ca76ad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87322817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e87322817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87322817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87322817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e91ca76ad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e91ca76ad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91ca76ad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e91ca76ad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8732281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8732281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422b732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8422b732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8444a612ff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8444a612ff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843965e5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843965e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8444a612ff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8444a612ff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91ca76ad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91ca76ad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e91ca76ad5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e91ca76ad5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8444a612ff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8444a612ff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444a612ff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8444a612ff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444a612ff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8444a612ff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8444a612ff_2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8444a612ff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89313ee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e89313ee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8422b732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8422b732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e89313ee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e89313ee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e89313eec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e89313eec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e89313eec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e89313eec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89313eec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e89313eec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e89313eec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e89313eec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8a6a5c98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8a6a5c98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e89313eec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e89313eec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e89313eec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e89313eec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e91ca76ad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e91ca76ad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e89313eec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e89313eec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91ca76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e91ca76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91ca76ad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e91ca76ad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91ca76ad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91ca76ad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87322817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87322817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2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4481200"/>
            <a:ext cx="9144000" cy="66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900" y="4255500"/>
            <a:ext cx="1790000" cy="11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575" y="4224670"/>
            <a:ext cx="1790000" cy="1171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800" y="4270049"/>
            <a:ext cx="1651400" cy="10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674EA7">
              <a:alpha val="277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4200"/>
              <a:buNone/>
              <a:defRPr sz="4200">
                <a:solidFill>
                  <a:srgbClr val="674EA7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None/>
              <a:defRPr sz="21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311700" y="17856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Encode Sans"/>
              <a:buNone/>
              <a:defRPr b="1" sz="4600">
                <a:solidFill>
                  <a:schemeClr val="lt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353725" y="2843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Encode Sans"/>
              <a:buNone/>
              <a:defRPr sz="2800">
                <a:solidFill>
                  <a:srgbClr val="F3F3F3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311708" y="1196775"/>
            <a:ext cx="8520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34908" l="13018" r="11770" t="35892"/>
          <a:stretch/>
        </p:blipFill>
        <p:spPr>
          <a:xfrm>
            <a:off x="415900" y="207275"/>
            <a:ext cx="2495550" cy="9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4">
            <a:alphaModFix/>
          </a:blip>
          <a:srcRect b="26579" l="0" r="0" t="22869"/>
          <a:stretch/>
        </p:blipFill>
        <p:spPr>
          <a:xfrm>
            <a:off x="5976900" y="279013"/>
            <a:ext cx="2495549" cy="82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89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396358" y="464993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Char char="●"/>
              <a:defRPr>
                <a:solidFill>
                  <a:srgbClr val="674EA7"/>
                </a:solidFill>
              </a:defRPr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□"/>
              <a:defRPr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  <a:defRPr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  <a:defRPr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◇"/>
              <a:defRPr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▪"/>
              <a:defRPr/>
            </a:lvl9pPr>
          </a:lstStyle>
          <a:p/>
        </p:txBody>
      </p:sp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9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396358" y="465681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8592" l="0" r="0" t="0"/>
          <a:stretch/>
        </p:blipFill>
        <p:spPr>
          <a:xfrm>
            <a:off x="500550" y="4663225"/>
            <a:ext cx="1158451" cy="442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968" y="4679766"/>
            <a:ext cx="1220144" cy="44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 1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400"/>
              <a:buChar char="●"/>
              <a:defRPr sz="1400">
                <a:solidFill>
                  <a:srgbClr val="674EA7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□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▸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▹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◆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◇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▪"/>
              <a:defRPr sz="12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7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8"/>
          <p:cNvSpPr txBox="1"/>
          <p:nvPr>
            <p:ph type="title"/>
          </p:nvPr>
        </p:nvSpPr>
        <p:spPr>
          <a:xfrm>
            <a:off x="311700" y="76600"/>
            <a:ext cx="8520600" cy="61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b="1"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ncode Sans SemiBold"/>
              <a:buChar char="●"/>
              <a:defRPr sz="18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"/>
              <a:buChar char="○"/>
              <a:defRPr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"/>
              <a:buChar char="■"/>
              <a:defRPr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Light"/>
              <a:buChar char="□"/>
              <a:defRPr>
                <a:solidFill>
                  <a:schemeClr val="dk2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ExtraLight"/>
              <a:buChar char="▸"/>
              <a:defRPr>
                <a:solidFill>
                  <a:schemeClr val="dk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▹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◆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◇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Mono Thin"/>
              <a:buChar char="▪"/>
              <a:defRPr>
                <a:solidFill>
                  <a:schemeClr val="dk2"/>
                </a:solidFill>
                <a:latin typeface="IBM Plex Mono Thin"/>
                <a:ea typeface="IBM Plex Mono Thin"/>
                <a:cs typeface="IBM Plex Mono Thin"/>
                <a:sym typeface="IBM Plex Mono Th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hyperlink" Target="https://towardsdatascience.com/optimizers-for-training-neural-network-59450d71caf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hyperlink" Target="https://towardsdatascience.com/there-is-no-classification-heres-why-bdc8539bc898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47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youtu.be/6ArSys5qHAU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Relationship Id="rId5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36.png"/><Relationship Id="rId7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64.png"/><Relationship Id="rId5" Type="http://schemas.openxmlformats.org/officeDocument/2006/relationships/image" Target="../media/image7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Relationship Id="rId4" Type="http://schemas.openxmlformats.org/officeDocument/2006/relationships/image" Target="../media/image8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3.png"/><Relationship Id="rId4" Type="http://schemas.openxmlformats.org/officeDocument/2006/relationships/hyperlink" Target="https://keras.io/guides/transfer_learning/" TargetMode="External"/><Relationship Id="rId5" Type="http://schemas.openxmlformats.org/officeDocument/2006/relationships/image" Target="../media/image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keras.io/guides/transfer_learning/" TargetMode="External"/><Relationship Id="rId4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hyperlink" Target="https://youtu.be/KpKog-L9veg" TargetMode="External"/><Relationship Id="rId6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4.png"/><Relationship Id="rId4" Type="http://schemas.openxmlformats.org/officeDocument/2006/relationships/image" Target="../media/image79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Relationship Id="rId4" Type="http://schemas.openxmlformats.org/officeDocument/2006/relationships/image" Target="../media/image8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hyperlink" Target="https://www.v7labs.com/blog/neural-networks-activation-functions" TargetMode="External"/><Relationship Id="rId5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3blue1brown.com/lessons/backpropagation" TargetMode="External"/><Relationship Id="rId4" Type="http://schemas.openxmlformats.org/officeDocument/2006/relationships/hyperlink" Target="https://youtu.be/Ilg3gGewQ5U" TargetMode="External"/><Relationship Id="rId5" Type="http://schemas.openxmlformats.org/officeDocument/2006/relationships/hyperlink" Target="https://www.youtube.com/watch?v=CyPjDPKtycM" TargetMode="External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Relationship Id="rId5" Type="http://schemas.openxmlformats.org/officeDocument/2006/relationships/hyperlink" Target="https://www.3blue1brown.com/lessons/backpropagation" TargetMode="External"/><Relationship Id="rId6" Type="http://schemas.openxmlformats.org/officeDocument/2006/relationships/hyperlink" Target="https://youtu.be/Ilg3gGewQ5U" TargetMode="External"/><Relationship Id="rId7" Type="http://schemas.openxmlformats.org/officeDocument/2006/relationships/hyperlink" Target="https://www.youtube.com/watch?v=CyPjDPKtycM" TargetMode="External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0" y="2053762"/>
            <a:ext cx="8520600" cy="145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164300" y="704400"/>
            <a:ext cx="5944500" cy="35181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78">
                <a:solidFill>
                  <a:srgbClr val="FF418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tensorflow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F418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keras</a:t>
            </a:r>
            <a:endParaRPr sz="978">
              <a:solidFill>
                <a:srgbClr val="CED4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978">
                <a:solidFill>
                  <a:srgbClr val="FF4185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tensorflow.keras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F4185"/>
                </a:solidFill>
                <a:latin typeface="Roboto Mono"/>
                <a:ea typeface="Roboto Mono"/>
                <a:cs typeface="Roboto Mono"/>
                <a:sym typeface="Roboto Mono"/>
              </a:rPr>
              <a:t>import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layers</a:t>
            </a:r>
            <a:endParaRPr sz="978">
              <a:solidFill>
                <a:srgbClr val="CED4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978">
              <a:solidFill>
                <a:srgbClr val="CED4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keras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Sequential()</a:t>
            </a:r>
            <a:endParaRPr sz="978">
              <a:solidFill>
                <a:srgbClr val="CED4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add(layers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Dense(</a:t>
            </a:r>
            <a:r>
              <a:rPr lang="en" sz="978">
                <a:solidFill>
                  <a:srgbClr val="AE81FF"/>
                </a:solidFill>
                <a:latin typeface="Roboto Mono"/>
                <a:ea typeface="Roboto Mono"/>
                <a:cs typeface="Roboto Mono"/>
                <a:sym typeface="Roboto Mono"/>
              </a:rPr>
              <a:t>64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kernel_initializer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78">
                <a:solidFill>
                  <a:srgbClr val="E6DB74"/>
                </a:solidFill>
                <a:latin typeface="Roboto Mono"/>
                <a:ea typeface="Roboto Mono"/>
                <a:cs typeface="Roboto Mono"/>
                <a:sym typeface="Roboto Mono"/>
              </a:rPr>
              <a:t>'uniform'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input_shape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978">
                <a:solidFill>
                  <a:srgbClr val="AE81FF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,)))</a:t>
            </a:r>
            <a:endParaRPr sz="978">
              <a:solidFill>
                <a:srgbClr val="CED4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add(layers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Activation(</a:t>
            </a:r>
            <a:r>
              <a:rPr lang="en" sz="978">
                <a:solidFill>
                  <a:srgbClr val="E6DB74"/>
                </a:solidFill>
                <a:latin typeface="Roboto Mono"/>
                <a:ea typeface="Roboto Mono"/>
                <a:cs typeface="Roboto Mono"/>
                <a:sym typeface="Roboto Mono"/>
              </a:rPr>
              <a:t>'softmax'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978">
              <a:solidFill>
                <a:srgbClr val="CED4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978">
              <a:solidFill>
                <a:srgbClr val="CED4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opt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keras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optimizers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Adam(learning_rate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78">
                <a:solidFill>
                  <a:srgbClr val="AE81FF"/>
                </a:solidFill>
                <a:latin typeface="Roboto Mono"/>
                <a:ea typeface="Roboto Mono"/>
                <a:cs typeface="Roboto Mono"/>
                <a:sym typeface="Roboto Mono"/>
              </a:rPr>
              <a:t>0.01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978">
              <a:solidFill>
                <a:srgbClr val="CED4DA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model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compile(loss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78">
                <a:solidFill>
                  <a:srgbClr val="E6DB74"/>
                </a:solidFill>
                <a:latin typeface="Roboto Mono"/>
                <a:ea typeface="Roboto Mono"/>
                <a:cs typeface="Roboto Mono"/>
                <a:sym typeface="Roboto Mono"/>
              </a:rPr>
              <a:t>'categorical_crossentropy'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" sz="978">
                <a:solidFill>
                  <a:srgbClr val="CED4DA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optimizer</a:t>
            </a:r>
            <a:r>
              <a:rPr lang="en" sz="978">
                <a:solidFill>
                  <a:srgbClr val="F9267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opt)</a:t>
            </a:r>
            <a:endParaRPr sz="978">
              <a:solidFill>
                <a:srgbClr val="F8F8F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978">
              <a:solidFill>
                <a:srgbClr val="F8F8F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model.fit(X_train, t, epochs=</a:t>
            </a:r>
            <a:r>
              <a:rPr lang="en" sz="978">
                <a:solidFill>
                  <a:srgbClr val="AE81FF"/>
                </a:solidFill>
                <a:latin typeface="Roboto Mono"/>
                <a:ea typeface="Roboto Mono"/>
                <a:cs typeface="Roboto Mono"/>
                <a:sym typeface="Roboto Mono"/>
              </a:rPr>
              <a:t>250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, batch_size=int(len(X_train)/</a:t>
            </a:r>
            <a:r>
              <a:rPr lang="en" sz="978">
                <a:solidFill>
                  <a:srgbClr val="AE81FF"/>
                </a:solidFill>
                <a:latin typeface="Roboto Mono"/>
                <a:ea typeface="Roboto Mono"/>
                <a:cs typeface="Roboto Mono"/>
                <a:sym typeface="Roboto Mono"/>
              </a:rPr>
              <a:t>4</a:t>
            </a:r>
            <a:r>
              <a:rPr lang="en" sz="978">
                <a:solidFill>
                  <a:srgbClr val="F8F8F2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978">
              <a:solidFill>
                <a:srgbClr val="F8F8F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optimizadores</a:t>
            </a:r>
            <a:endParaRPr/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311700" y="834050"/>
            <a:ext cx="41097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Todos buscan lo mismo: en un espacio multidimensional, encontrar </a:t>
            </a:r>
            <a:r>
              <a:rPr b="1" i="1" lang="en" sz="16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un mínimo</a:t>
            </a:r>
            <a:r>
              <a:rPr lang="en" sz="1600"/>
              <a:t> (el de la función de pérdida).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Usan distintas estrategias. No los vimos en profundidad en el curso, son todas optimizaciones algorítmicas, que pueden interesarles estudiar: </a:t>
            </a:r>
            <a:endParaRPr sz="1600"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4" y="897400"/>
            <a:ext cx="4449999" cy="360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324225" y="3868675"/>
            <a:ext cx="38688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Various Optimization Algorithms For Training Neural Network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4"/>
              </a:rPr>
              <a:t>https://towardsdatascience.com/optimizers-for-training-neural-network-59450d71caf6</a:t>
            </a: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funciondes de pérdida (loss functions)</a:t>
            </a:r>
            <a:endParaRPr/>
          </a:p>
        </p:txBody>
      </p:sp>
      <p:sp>
        <p:nvSpPr>
          <p:cNvPr id="186" name="Google Shape;18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 métrica de ajuste mide la pérdida (la diferencia) entre los valores reales (target) y los valores de output de la red (predicciones)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Recordemos que usualmente trabajamos en dos tipos de tareas de aprendizaje: </a:t>
            </a: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REGRESION</a:t>
            </a:r>
            <a:r>
              <a:rPr lang="en"/>
              <a:t> vs </a:t>
            </a:r>
            <a:r>
              <a:rPr b="1" lang="en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CLASIFICACION</a:t>
            </a:r>
            <a:endParaRPr b="1">
              <a:solidFill>
                <a:srgbClr val="0000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ncode Sans"/>
              <a:buChar char="●"/>
            </a:pPr>
            <a:r>
              <a:rPr b="1" lang="en">
                <a:latin typeface="Encode Sans"/>
                <a:ea typeface="Encode Sans"/>
                <a:cs typeface="Encode Sans"/>
                <a:sym typeface="Encode Sans"/>
              </a:rPr>
              <a:t>En regresión usamos, por ej</a:t>
            </a:r>
            <a:endParaRPr b="1"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Encode Sans"/>
              <a:buChar char="○"/>
            </a:pPr>
            <a:r>
              <a:rPr b="1" lang="en"/>
              <a:t>Mean Squared Error (MSE), Mean Absolute Error (MAE), Cross-Entropy, Huber Loss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En clasificación usamos, por ej 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Binary Cross-Entropy, Categorical Cross-Entropy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Pero ... </a:t>
            </a:r>
            <a:endParaRPr/>
          </a:p>
        </p:txBody>
      </p:sp>
      <p:sp>
        <p:nvSpPr>
          <p:cNvPr id="193" name="Google Shape;19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834050"/>
            <a:ext cx="48318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Pero en el fondo, todo problema de clasificación puede ser pensado como un problema de regresión.  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425" y="1333771"/>
            <a:ext cx="3856450" cy="28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353700" y="3964550"/>
            <a:ext cx="36993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There is no classification — here’s why</a:t>
            </a:r>
            <a:endParaRPr b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4"/>
              </a:rPr>
              <a:t>https://towardsdatascience.com/there-is-no-classification-heres-why-bdc8539bc898</a:t>
            </a: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MSE y MAE</a:t>
            </a:r>
            <a:endParaRPr/>
          </a:p>
        </p:txBody>
      </p:sp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235500" y="681650"/>
            <a:ext cx="46404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65"/>
              <a:t>En este y otros módulos ya vimos MSE y MAE</a:t>
            </a:r>
            <a:endParaRPr sz="1465"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65"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b="1" lang="en" sz="1465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MSE:</a:t>
            </a:r>
            <a:r>
              <a:rPr lang="en" sz="1465"/>
              <a:t> las diferencias se elevan al cuadrado → los errores más grandes pagan! Se magnifican los errores (dicho de otra forma, es sensible a outliers!). Es una función convexa (se puede derivar)</a:t>
            </a:r>
            <a:r>
              <a:rPr lang="en" sz="1465"/>
              <a:t> → ideal para Gradient Descent</a:t>
            </a:r>
            <a:endParaRPr sz="1465"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b="1" lang="en" sz="1465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MAE:</a:t>
            </a:r>
            <a:r>
              <a:rPr lang="en" sz="1465"/>
              <a:t> da igual peso a errores, no es sensible a outliers pero la función no es derivable en el mínimo. </a:t>
            </a:r>
            <a:endParaRPr sz="1465"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00" y="1047725"/>
            <a:ext cx="3344859" cy="9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591" y="1047725"/>
            <a:ext cx="3344859" cy="9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450" y="1985225"/>
            <a:ext cx="3625875" cy="25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0" y="2457700"/>
            <a:ext cx="2867768" cy="21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Huber loss the best of both worlds</a:t>
            </a:r>
            <a:endParaRPr/>
          </a:p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83100" y="6054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 acá es donde entra Huber 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7570225" y="1311825"/>
            <a:ext cx="13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UBER LOSS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25" y="1101774"/>
            <a:ext cx="5578625" cy="13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3480500" y="2707875"/>
            <a:ext cx="6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MAE</a:t>
            </a:r>
            <a:endParaRPr b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218" name="Google Shape;218;p29"/>
          <p:cNvCxnSpPr>
            <a:stCxn id="217" idx="1"/>
          </p:cNvCxnSpPr>
          <p:nvPr/>
        </p:nvCxnSpPr>
        <p:spPr>
          <a:xfrm rot="10800000">
            <a:off x="2671100" y="2361975"/>
            <a:ext cx="809400" cy="54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9"/>
          <p:cNvSpPr txBox="1"/>
          <p:nvPr/>
        </p:nvSpPr>
        <p:spPr>
          <a:xfrm>
            <a:off x="4038000" y="650075"/>
            <a:ext cx="6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MSE</a:t>
            </a:r>
            <a:endParaRPr b="1">
              <a:solidFill>
                <a:srgbClr val="0000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220" name="Google Shape;220;p29"/>
          <p:cNvCxnSpPr/>
          <p:nvPr/>
        </p:nvCxnSpPr>
        <p:spPr>
          <a:xfrm flipH="1">
            <a:off x="3132550" y="918225"/>
            <a:ext cx="809400" cy="54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9"/>
          <p:cNvSpPr txBox="1"/>
          <p:nvPr/>
        </p:nvSpPr>
        <p:spPr>
          <a:xfrm>
            <a:off x="1905825" y="2558775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𝜹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208225" y="3300025"/>
            <a:ext cx="2045700" cy="12180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Por eso es que a mis amigos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Los tengo muy escogidos, 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Son lo mejor de cada casa 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Joan Manuel Serrat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– Las malas compañias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9825" y="1681050"/>
            <a:ext cx="3048675" cy="282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450" y="2457700"/>
            <a:ext cx="2867768" cy="21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Huber loss the best of both worlds</a:t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83100" y="6054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 acá es donde entra Huber 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050" y="1822150"/>
            <a:ext cx="2895075" cy="239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 rotWithShape="1">
          <a:blip r:embed="rId5">
            <a:alphaModFix/>
          </a:blip>
          <a:srcRect b="0" l="21414" r="32112" t="0"/>
          <a:stretch/>
        </p:blipFill>
        <p:spPr>
          <a:xfrm>
            <a:off x="7745400" y="76600"/>
            <a:ext cx="1086900" cy="12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8368950" y="1358338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LOSS</a:t>
            </a:r>
            <a:endParaRPr>
              <a:solidFill>
                <a:schemeClr val="dk1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cxnSp>
        <p:nvCxnSpPr>
          <p:cNvPr id="235" name="Google Shape;235;p30"/>
          <p:cNvCxnSpPr/>
          <p:nvPr/>
        </p:nvCxnSpPr>
        <p:spPr>
          <a:xfrm rot="10800000">
            <a:off x="8197225" y="1311825"/>
            <a:ext cx="0" cy="5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125" y="1101774"/>
            <a:ext cx="5578625" cy="13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/>
          <p:nvPr/>
        </p:nvSpPr>
        <p:spPr>
          <a:xfrm>
            <a:off x="3480500" y="2707875"/>
            <a:ext cx="6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MAE</a:t>
            </a:r>
            <a:endParaRPr b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238" name="Google Shape;238;p30"/>
          <p:cNvCxnSpPr>
            <a:stCxn id="237" idx="1"/>
          </p:cNvCxnSpPr>
          <p:nvPr/>
        </p:nvCxnSpPr>
        <p:spPr>
          <a:xfrm rot="10800000">
            <a:off x="2671100" y="2361975"/>
            <a:ext cx="809400" cy="54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30"/>
          <p:cNvSpPr txBox="1"/>
          <p:nvPr/>
        </p:nvSpPr>
        <p:spPr>
          <a:xfrm>
            <a:off x="4038000" y="650075"/>
            <a:ext cx="6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MSE</a:t>
            </a:r>
            <a:endParaRPr b="1">
              <a:solidFill>
                <a:srgbClr val="0000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240" name="Google Shape;240;p30"/>
          <p:cNvCxnSpPr/>
          <p:nvPr/>
        </p:nvCxnSpPr>
        <p:spPr>
          <a:xfrm flipH="1">
            <a:off x="3132550" y="918225"/>
            <a:ext cx="809400" cy="546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0"/>
          <p:cNvSpPr txBox="1"/>
          <p:nvPr/>
        </p:nvSpPr>
        <p:spPr>
          <a:xfrm>
            <a:off x="1905825" y="2558775"/>
            <a:ext cx="338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ono Medium"/>
                <a:ea typeface="Roboto Mono Medium"/>
                <a:cs typeface="Roboto Mono Medium"/>
                <a:sym typeface="Roboto Mono Medium"/>
              </a:rPr>
              <a:t>𝜹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3208225" y="3300025"/>
            <a:ext cx="2045700" cy="12180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Por eso es que a mis amigos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Los tengo muy escogidos, 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Son lo mejor de cada casa </a:t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Joan Manuel Serrat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Encode Sans SemiBold"/>
                <a:ea typeface="Encode Sans SemiBold"/>
                <a:cs typeface="Encode Sans SemiBold"/>
                <a:sym typeface="Encode Sans SemiBold"/>
              </a:rPr>
              <a:t>– Las malas compañias</a:t>
            </a:r>
            <a:endParaRPr i="1" sz="11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7976050" y="4213221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HUBER</a:t>
            </a:r>
            <a:endParaRPr>
              <a:solidFill>
                <a:schemeClr val="dk1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Cross-entropy</a:t>
            </a:r>
            <a:endParaRPr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1"/>
          <p:cNvSpPr txBox="1"/>
          <p:nvPr>
            <p:ph idx="1" type="body"/>
          </p:nvPr>
        </p:nvSpPr>
        <p:spPr>
          <a:xfrm>
            <a:off x="2355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Es una métrica para evaluar cuán bien se ajusta una red a los datos</a:t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303817" y="3863150"/>
            <a:ext cx="2818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3"/>
              </a:rPr>
              <a:t>https://youtu.be/6ArSys5qHAU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StatQuest: Cross Entropy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00" y="2913900"/>
            <a:ext cx="1062625" cy="10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3050" y="1410700"/>
            <a:ext cx="5878100" cy="30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1"/>
          <p:cNvSpPr txBox="1"/>
          <p:nvPr/>
        </p:nvSpPr>
        <p:spPr>
          <a:xfrm>
            <a:off x="6344650" y="1304300"/>
            <a:ext cx="18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CE = cross-entropy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cxnSp>
        <p:nvCxnSpPr>
          <p:cNvPr id="255" name="Google Shape;255;p31"/>
          <p:cNvCxnSpPr>
            <a:stCxn id="254" idx="1"/>
          </p:cNvCxnSpPr>
          <p:nvPr/>
        </p:nvCxnSpPr>
        <p:spPr>
          <a:xfrm flipH="1">
            <a:off x="4237150" y="1504400"/>
            <a:ext cx="2107500" cy="50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Cross-entropy</a:t>
            </a:r>
            <a:endParaRPr/>
          </a:p>
        </p:txBody>
      </p:sp>
      <p:sp>
        <p:nvSpPr>
          <p:cNvPr id="261" name="Google Shape;26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2675"/>
            <a:ext cx="7633376" cy="17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4">
            <a:alphaModFix/>
          </a:blip>
          <a:srcRect b="0" l="22257" r="19015" t="0"/>
          <a:stretch/>
        </p:blipFill>
        <p:spPr>
          <a:xfrm>
            <a:off x="478975" y="2571750"/>
            <a:ext cx="2741251" cy="187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700" y="2879026"/>
            <a:ext cx="4741476" cy="15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arquitecturas de redes neuronales</a:t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311700" y="834050"/>
            <a:ext cx="53544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Convolutional Neural Networks</a:t>
            </a:r>
            <a:endParaRPr b="1" sz="1300">
              <a:solidFill>
                <a:srgbClr val="0000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Las capas (ocultas) convolucionales lo que hacen es </a:t>
            </a:r>
            <a:r>
              <a:rPr i="1" lang="en" sz="1300">
                <a:solidFill>
                  <a:srgbClr val="980000"/>
                </a:solidFill>
              </a:rPr>
              <a:t>detectar</a:t>
            </a:r>
            <a:r>
              <a:rPr lang="en" sz="1300"/>
              <a:t> y </a:t>
            </a:r>
            <a:r>
              <a:rPr i="1" lang="en" sz="1300">
                <a:solidFill>
                  <a:srgbClr val="1155CC"/>
                </a:solidFill>
              </a:rPr>
              <a:t>extraer</a:t>
            </a:r>
            <a:r>
              <a:rPr lang="en" sz="1300"/>
              <a:t>, las features </a:t>
            </a:r>
            <a:endParaRPr sz="1300"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5" y="2793130"/>
            <a:ext cx="9021149" cy="177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600" y="617225"/>
            <a:ext cx="1820550" cy="182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3"/>
          <p:cNvCxnSpPr/>
          <p:nvPr/>
        </p:nvCxnSpPr>
        <p:spPr>
          <a:xfrm>
            <a:off x="5074925" y="1935475"/>
            <a:ext cx="7500" cy="25602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3"/>
          <p:cNvSpPr txBox="1"/>
          <p:nvPr/>
        </p:nvSpPr>
        <p:spPr>
          <a:xfrm>
            <a:off x="197400" y="2096431"/>
            <a:ext cx="413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ncode Sans SemiBold"/>
                <a:ea typeface="Encode Sans SemiBold"/>
                <a:cs typeface="Encode Sans SemiBold"/>
                <a:sym typeface="Encode Sans SemiBold"/>
              </a:rPr>
              <a:t>Convolutions = feature detection + extraction</a:t>
            </a:r>
            <a:endParaRPr sz="12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5173625" y="2477431"/>
            <a:ext cx="413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ncode Sans SemiBold"/>
                <a:ea typeface="Encode Sans SemiBold"/>
                <a:cs typeface="Encode Sans SemiBold"/>
                <a:sym typeface="Encode Sans SemiBold"/>
              </a:rPr>
              <a:t>Fully connected network = classifier based on features</a:t>
            </a:r>
            <a:endParaRPr sz="12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031" y="2793125"/>
            <a:ext cx="618643" cy="5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6600" y="2571750"/>
            <a:ext cx="618651" cy="61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7346" y="2724727"/>
            <a:ext cx="618650" cy="62044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3"/>
          <p:cNvSpPr txBox="1"/>
          <p:nvPr/>
        </p:nvSpPr>
        <p:spPr>
          <a:xfrm>
            <a:off x="2503050" y="4230050"/>
            <a:ext cx="78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Bajo nivel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3394200" y="4275775"/>
            <a:ext cx="94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N</a:t>
            </a: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ivel medio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353725" y="3257481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Semana 10  – Repaso</a:t>
            </a:r>
            <a:endParaRPr i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>
            <p:ph type="ctrTitle"/>
          </p:nvPr>
        </p:nvSpPr>
        <p:spPr>
          <a:xfrm>
            <a:off x="311700" y="2090425"/>
            <a:ext cx="8520600" cy="10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Módulo 3</a:t>
            </a:r>
            <a:br>
              <a:rPr lang="en"/>
            </a:br>
            <a:r>
              <a:rPr lang="en"/>
              <a:t>Aprendizaje Automático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Repaso redes neurales</a:t>
            </a:r>
            <a:endParaRPr/>
          </a:p>
        </p:txBody>
      </p:sp>
      <p:sp>
        <p:nvSpPr>
          <p:cNvPr id="287" name="Google Shape;2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3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Capas ocultas (</a:t>
            </a:r>
            <a:r>
              <a:rPr i="1" lang="en"/>
              <a:t>hidden layers</a:t>
            </a:r>
            <a:r>
              <a:rPr lang="en"/>
              <a:t>): muchos tipos de arquitecturas y técnicas 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Capas convolucionales (Convolutional layers)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Una </a:t>
            </a:r>
            <a:r>
              <a:rPr b="1" i="1" lang="en">
                <a:solidFill>
                  <a:srgbClr val="45818E"/>
                </a:solidFill>
              </a:rPr>
              <a:t>convolución</a:t>
            </a:r>
            <a:r>
              <a:rPr i="1" lang="en"/>
              <a:t> </a:t>
            </a:r>
            <a:r>
              <a:rPr lang="en"/>
              <a:t>es la aplicación de un </a:t>
            </a:r>
            <a:r>
              <a:rPr b="1" i="1" lang="en">
                <a:solidFill>
                  <a:srgbClr val="980000"/>
                </a:solidFill>
              </a:rPr>
              <a:t>filtro</a:t>
            </a:r>
            <a:r>
              <a:rPr lang="en"/>
              <a:t> sobre un </a:t>
            </a:r>
            <a:r>
              <a:rPr b="1" i="1" lang="en">
                <a:solidFill>
                  <a:srgbClr val="0000FF"/>
                </a:solidFill>
              </a:rPr>
              <a:t>input</a:t>
            </a:r>
            <a:r>
              <a:rPr lang="en"/>
              <a:t> (ej una imagen)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Ej multiplicar la señal de input * un kernel (filtro) para obtener una señal modificada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Capas de </a:t>
            </a:r>
            <a:r>
              <a:rPr i="1" lang="en"/>
              <a:t>pooling </a:t>
            </a:r>
            <a:r>
              <a:rPr lang="en"/>
              <a:t>(agrupamiento)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Proceso de discretización / sub-muestreo / reducción de dimensiones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El objetivo es submuestrear una representación de input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Neurales Recurrentes (RNNs)	</a:t>
            </a:r>
            <a:endParaRPr/>
          </a:p>
        </p:txBody>
      </p:sp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5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Las redes neurales recurrentes (Recurrent Neural Networks, RNNs en inglés) tienen </a:t>
            </a:r>
            <a:r>
              <a:rPr b="1" i="1" lang="en" sz="17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loops</a:t>
            </a:r>
            <a:r>
              <a:rPr lang="en" sz="1700"/>
              <a:t>. Los loops sirven para </a:t>
            </a:r>
            <a:r>
              <a:rPr b="1" i="1" lang="en" sz="1700">
                <a:solidFill>
                  <a:srgbClr val="4A86E8"/>
                </a:solidFill>
                <a:latin typeface="Encode Sans"/>
                <a:ea typeface="Encode Sans"/>
                <a:cs typeface="Encode Sans"/>
                <a:sym typeface="Encode Sans"/>
              </a:rPr>
              <a:t>recordar</a:t>
            </a:r>
            <a:r>
              <a:rPr lang="en" sz="1700"/>
              <a:t> información que pasó por la red.</a:t>
            </a:r>
            <a:endParaRPr sz="1700"/>
          </a:p>
        </p:txBody>
      </p:sp>
      <p:sp>
        <p:nvSpPr>
          <p:cNvPr id="296" name="Google Shape;296;p35"/>
          <p:cNvSpPr txBox="1"/>
          <p:nvPr/>
        </p:nvSpPr>
        <p:spPr>
          <a:xfrm>
            <a:off x="6468675" y="18941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loop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297" name="Google Shape;2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3673"/>
            <a:ext cx="9144000" cy="232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/>
        </p:nvSpPr>
        <p:spPr>
          <a:xfrm>
            <a:off x="174550" y="25717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input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3769275" y="2829575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out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put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cxnSp>
        <p:nvCxnSpPr>
          <p:cNvPr id="300" name="Google Shape;300;p35"/>
          <p:cNvCxnSpPr/>
          <p:nvPr/>
        </p:nvCxnSpPr>
        <p:spPr>
          <a:xfrm>
            <a:off x="716275" y="2407925"/>
            <a:ext cx="2659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5"/>
          <p:cNvSpPr txBox="1"/>
          <p:nvPr/>
        </p:nvSpPr>
        <p:spPr>
          <a:xfrm>
            <a:off x="868675" y="2007725"/>
            <a:ext cx="41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Flujo de información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modelan las RNNs?</a:t>
            </a:r>
            <a:endParaRPr/>
          </a:p>
        </p:txBody>
      </p: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36"/>
          <p:cNvSpPr txBox="1"/>
          <p:nvPr>
            <p:ph idx="1" type="body"/>
          </p:nvPr>
        </p:nvSpPr>
        <p:spPr>
          <a:xfrm>
            <a:off x="2499350" y="732675"/>
            <a:ext cx="63708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41B47"/>
                </a:solidFill>
              </a:rPr>
              <a:t>Que vamos a comer?</a:t>
            </a:r>
            <a:endParaRPr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Normalmente modelamos la correlación entre </a:t>
            </a: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x </a:t>
            </a:r>
            <a:r>
              <a:rPr lang="en"/>
              <a:t>e </a:t>
            </a:r>
            <a:r>
              <a:rPr b="1" lang="en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y</a:t>
            </a:r>
            <a:r>
              <a:rPr lang="en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Pero en este caso no hay correlación!!!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Para poder predecir lo que vamos a comer, necesitamos modelar la correlación de </a:t>
            </a:r>
            <a:r>
              <a:rPr b="1" lang="en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y</a:t>
            </a:r>
            <a:r>
              <a:rPr lang="en"/>
              <a:t> con </a:t>
            </a:r>
            <a:r>
              <a:rPr b="1" lang="en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y</a:t>
            </a:r>
            <a:r>
              <a:rPr lang="en"/>
              <a:t> (autocorrelation)</a:t>
            </a:r>
            <a:endParaRPr/>
          </a:p>
        </p:txBody>
      </p:sp>
      <p:graphicFrame>
        <p:nvGraphicFramePr>
          <p:cNvPr id="309" name="Google Shape;309;p36"/>
          <p:cNvGraphicFramePr/>
          <p:nvPr/>
        </p:nvGraphicFramePr>
        <p:xfrm>
          <a:off x="98325" y="66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{224B28A6-6286-4636-B649-87D464ABA578}</a:tableStyleId>
              </a:tblPr>
              <a:tblGrid>
                <a:gridCol w="707175"/>
                <a:gridCol w="1184125"/>
              </a:tblGrid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Domingo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Carnes rojas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Lunes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Pollo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Martes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Pasta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Miercoles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Pescado</a:t>
                      </a:r>
                      <a:endParaRPr sz="8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Jueves</a:t>
                      </a:r>
                      <a:endParaRPr b="1"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Carnes rojas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Viernes</a:t>
                      </a:r>
                      <a:endParaRPr b="1"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Pollo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Sabado</a:t>
                      </a:r>
                      <a:endParaRPr b="1"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Pasta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Domingo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Pescado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Lunes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Carnes rojas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Martes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Pollo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Miercoles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Pasta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Jueves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Pescado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Viernes</a:t>
                      </a:r>
                      <a:endParaRPr b="1"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</a:rPr>
                        <a:t>Carnes rojas</a:t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0" name="Google Shape;310;p36"/>
          <p:cNvCxnSpPr/>
          <p:nvPr/>
        </p:nvCxnSpPr>
        <p:spPr>
          <a:xfrm rot="10800000">
            <a:off x="1844225" y="1699500"/>
            <a:ext cx="716100" cy="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6"/>
          <p:cNvCxnSpPr/>
          <p:nvPr/>
        </p:nvCxnSpPr>
        <p:spPr>
          <a:xfrm flipH="1">
            <a:off x="1684075" y="2164075"/>
            <a:ext cx="861000" cy="72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6"/>
          <p:cNvCxnSpPr/>
          <p:nvPr/>
        </p:nvCxnSpPr>
        <p:spPr>
          <a:xfrm flipH="1">
            <a:off x="1828675" y="2247900"/>
            <a:ext cx="792600" cy="18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Neurales Recurrentes (RNNs)	</a:t>
            </a:r>
            <a:endParaRPr/>
          </a:p>
        </p:txBody>
      </p:sp>
      <p:sp>
        <p:nvSpPr>
          <p:cNvPr id="318" name="Google Shape;3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7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Las redes neurales recurrentes (Recurrent Neural Networks, RNNs en inglés) tienen </a:t>
            </a:r>
            <a:r>
              <a:rPr b="1" i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loops</a:t>
            </a:r>
            <a:r>
              <a:rPr lang="en"/>
              <a:t>. Los loops pasan información de un paso al próximo.</a:t>
            </a:r>
            <a:endParaRPr/>
          </a:p>
        </p:txBody>
      </p:sp>
      <p:sp>
        <p:nvSpPr>
          <p:cNvPr id="320" name="Google Shape;320;p37"/>
          <p:cNvSpPr txBox="1"/>
          <p:nvPr/>
        </p:nvSpPr>
        <p:spPr>
          <a:xfrm>
            <a:off x="1492800" y="380660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input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1" name="Google Shape;321;p37"/>
          <p:cNvSpPr txBox="1"/>
          <p:nvPr/>
        </p:nvSpPr>
        <p:spPr>
          <a:xfrm>
            <a:off x="1559475" y="19913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output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-374100" y="2663750"/>
            <a:ext cx="9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loop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00" y="1991350"/>
            <a:ext cx="8433572" cy="221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7"/>
          <p:cNvSpPr txBox="1"/>
          <p:nvPr/>
        </p:nvSpPr>
        <p:spPr>
          <a:xfrm>
            <a:off x="311700" y="4168550"/>
            <a:ext cx="6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Esto</a:t>
            </a:r>
            <a:endParaRPr b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3505125" y="4263025"/>
            <a:ext cx="486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Es lo mismo que esto (una red recurrente desplegada)</a:t>
            </a:r>
            <a:endParaRPr b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de RNNs</a:t>
            </a:r>
            <a:endParaRPr/>
          </a:p>
        </p:txBody>
      </p:sp>
      <p:sp>
        <p:nvSpPr>
          <p:cNvPr id="331" name="Google Shape;33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2" name="Google Shape;332;p38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/>
              <a:t>Las RNNs se aplican en muchos problemas diversos. Pero en todos hay una secuencia de eventos (palabras, por ejemplo). </a:t>
            </a:r>
            <a:endParaRPr sz="1460"/>
          </a:p>
          <a:p>
            <a:pPr indent="-32131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Reconocimiento de Voz (lenguaje hablado)</a:t>
            </a:r>
            <a:endParaRPr i="1" sz="146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Traducción</a:t>
            </a:r>
            <a:endParaRPr i="1" sz="146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Subtitulado de imágenes (video, o descripción de fotos)</a:t>
            </a:r>
            <a:endParaRPr i="1" sz="146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Clasificacion de videos (secuencia de frames)</a:t>
            </a:r>
            <a:endParaRPr i="1" sz="146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Respuestas a preguntas visuales (input = imagen)</a:t>
            </a:r>
            <a:endParaRPr i="1" sz="1460">
              <a:solidFill>
                <a:srgbClr val="38761D"/>
              </a:solidFill>
            </a:endParaRPr>
          </a:p>
          <a:p>
            <a:pPr indent="-30353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80"/>
              <a:buChar char="○"/>
            </a:pPr>
            <a:r>
              <a:rPr i="1" lang="en" sz="1180">
                <a:solidFill>
                  <a:srgbClr val="38761D"/>
                </a:solidFill>
              </a:rPr>
              <a:t>Ej que hay enfrente de la mesa? (Rta = una silla)</a:t>
            </a:r>
            <a:endParaRPr i="1" sz="1180">
              <a:solidFill>
                <a:srgbClr val="38761D"/>
              </a:solidFill>
            </a:endParaRPr>
          </a:p>
          <a:p>
            <a:pPr indent="-30353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80"/>
              <a:buChar char="○"/>
            </a:pPr>
            <a:r>
              <a:rPr i="1" lang="en" sz="1180">
                <a:solidFill>
                  <a:srgbClr val="38761D"/>
                </a:solidFill>
              </a:rPr>
              <a:t>En donde está sentado el gato? (Rta= en el alfeizar de la ventana)</a:t>
            </a:r>
            <a:endParaRPr i="1" sz="118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Prediccion de series temporales (forecasting, pronósticos)</a:t>
            </a:r>
            <a:endParaRPr i="1" sz="1460">
              <a:solidFill>
                <a:srgbClr val="38761D"/>
              </a:solidFill>
            </a:endParaRPr>
          </a:p>
          <a:p>
            <a:pPr indent="-30353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180"/>
              <a:buChar char="○"/>
            </a:pPr>
            <a:r>
              <a:rPr i="1" lang="en" sz="1180">
                <a:solidFill>
                  <a:srgbClr val="38761D"/>
                </a:solidFill>
              </a:rPr>
              <a:t>Predecir valores futuros (precios de activos, temperaturas, lluvias, ventas, transito...) a partir de datos históricos colectados y registrados en periodos de tiempo regulares (horas, dias, meses, años)</a:t>
            </a:r>
            <a:endParaRPr i="1" sz="146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Short Term Memory Networks (LSTM)</a:t>
            </a:r>
            <a:endParaRPr/>
          </a:p>
        </p:txBody>
      </p:sp>
      <p:sp>
        <p:nvSpPr>
          <p:cNvPr id="338" name="Google Shape;33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311700" y="834050"/>
            <a:ext cx="48750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Son un tipo especial de arquitectura de RNNs (recurrent neural networks).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LSTMs usan una serie de compuertas (gates) que controlan </a:t>
            </a:r>
            <a:r>
              <a:rPr lang="en" sz="1500"/>
              <a:t>cómo</a:t>
            </a:r>
            <a:r>
              <a:rPr lang="en" sz="1500"/>
              <a:t> la información (que viene en una secuencia) entra, se almacena, y sale de la red.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Hay 3 tipos de compuertas: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Forget (olvidar)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Input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Output </a:t>
            </a:r>
            <a:endParaRPr sz="1500"/>
          </a:p>
        </p:txBody>
      </p:sp>
      <p:pic>
        <p:nvPicPr>
          <p:cNvPr id="340" name="Google Shape;340;p39"/>
          <p:cNvPicPr preferRelativeResize="0"/>
          <p:nvPr/>
        </p:nvPicPr>
        <p:blipFill rotWithShape="1">
          <a:blip r:embed="rId3">
            <a:alphaModFix/>
          </a:blip>
          <a:srcRect b="6002" l="3386" r="3312" t="5595"/>
          <a:stretch/>
        </p:blipFill>
        <p:spPr>
          <a:xfrm>
            <a:off x="5300025" y="655375"/>
            <a:ext cx="3721126" cy="29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75" y="3262975"/>
            <a:ext cx="1958050" cy="126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9"/>
          <p:cNvCxnSpPr/>
          <p:nvPr/>
        </p:nvCxnSpPr>
        <p:spPr>
          <a:xfrm flipH="1" rot="10800000">
            <a:off x="5532575" y="3576800"/>
            <a:ext cx="840600" cy="1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9"/>
          <p:cNvCxnSpPr/>
          <p:nvPr/>
        </p:nvCxnSpPr>
        <p:spPr>
          <a:xfrm flipH="1" rot="10800000">
            <a:off x="5458550" y="3620575"/>
            <a:ext cx="1976400" cy="4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9"/>
          <p:cNvCxnSpPr/>
          <p:nvPr/>
        </p:nvCxnSpPr>
        <p:spPr>
          <a:xfrm flipH="1" rot="10800000">
            <a:off x="5412400" y="3613450"/>
            <a:ext cx="1448100" cy="2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neurales: modulos </a:t>
            </a:r>
            <a:endParaRPr/>
          </a:p>
        </p:txBody>
      </p:sp>
      <p:sp>
        <p:nvSpPr>
          <p:cNvPr id="350" name="Google Shape;35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lo largo del desarrollo y la </a:t>
            </a:r>
            <a:r>
              <a:rPr lang="en"/>
              <a:t>investigación</a:t>
            </a:r>
            <a:r>
              <a:rPr lang="en"/>
              <a:t> en Redes Neurales Artificiales, se van descubriendo y validando arquitecturas (maneras de conectar capas ocultas) para lograr distintos objetivos: compresión, recordar.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Esto </a:t>
            </a:r>
            <a:r>
              <a:rPr lang="en"/>
              <a:t>módulos (conjuntos de capas con una arquitectura definida que funcionan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Atención</a:t>
            </a:r>
            <a:endParaRPr/>
          </a:p>
        </p:txBody>
      </p:sp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1"/>
          <p:cNvSpPr txBox="1"/>
          <p:nvPr>
            <p:ph idx="1" type="body"/>
          </p:nvPr>
        </p:nvSpPr>
        <p:spPr>
          <a:xfrm>
            <a:off x="311700" y="834050"/>
            <a:ext cx="59223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135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Attention</a:t>
            </a:r>
            <a:r>
              <a:rPr b="1" i="1" lang="en" sz="1350">
                <a:solidFill>
                  <a:srgbClr val="6D9EE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the most interesting recent architectural innovation in neural networks.</a:t>
            </a:r>
            <a:endParaRPr b="1">
              <a:solidFill>
                <a:srgbClr val="6D9EEB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59" name="Google Shape;359;p41"/>
          <p:cNvPicPr preferRelativeResize="0"/>
          <p:nvPr/>
        </p:nvPicPr>
        <p:blipFill rotWithShape="1">
          <a:blip r:embed="rId3">
            <a:alphaModFix/>
          </a:blip>
          <a:srcRect b="0" l="12024" r="27122" t="0"/>
          <a:stretch/>
        </p:blipFill>
        <p:spPr>
          <a:xfrm>
            <a:off x="6351975" y="683401"/>
            <a:ext cx="2608576" cy="38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600" y="1238000"/>
            <a:ext cx="2843250" cy="31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modulares	</a:t>
            </a:r>
            <a:endParaRPr/>
          </a:p>
        </p:txBody>
      </p:sp>
      <p:sp>
        <p:nvSpPr>
          <p:cNvPr id="366" name="Google Shape;36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2"/>
          <p:cNvSpPr txBox="1"/>
          <p:nvPr>
            <p:ph idx="1" type="body"/>
          </p:nvPr>
        </p:nvSpPr>
        <p:spPr>
          <a:xfrm>
            <a:off x="159300" y="681650"/>
            <a:ext cx="62589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Como ven ... podemos encapsular arquitecturas </a:t>
            </a:r>
            <a:r>
              <a:rPr b="1" i="1" lang="en" sz="16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tipo </a:t>
            </a:r>
            <a:r>
              <a:rPr lang="en" sz="1600"/>
              <a:t>en forma de </a:t>
            </a:r>
            <a:r>
              <a:rPr b="1" i="1" lang="en" sz="1600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modulos reusables </a:t>
            </a:r>
            <a:endParaRPr b="1" i="1" sz="1600">
              <a:solidFill>
                <a:srgbClr val="0000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0675" y="599638"/>
            <a:ext cx="2400450" cy="40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450" y="1341150"/>
            <a:ext cx="2900250" cy="32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Circuitos, diseños, arquitecturas</a:t>
            </a:r>
            <a:endParaRPr/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3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Podemos entender como funciona cada uno de estos componentes? </a:t>
            </a:r>
            <a:endParaRPr/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790" y="1552125"/>
            <a:ext cx="4686370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50" y="1552125"/>
            <a:ext cx="4412675" cy="25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Contenidos del módulo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25" y="1144300"/>
            <a:ext cx="4069752" cy="28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777" y="684300"/>
            <a:ext cx="3742083" cy="383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Circuitos, diseños, arquitecturas</a:t>
            </a:r>
            <a:endParaRPr/>
          </a:p>
        </p:txBody>
      </p:sp>
      <p:sp>
        <p:nvSpPr>
          <p:cNvPr id="384" name="Google Shape;38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Podemos entender como funciona cada uno de los diseños o arquitecturas en las que estos componentes electricos y electronicos se conectan?</a:t>
            </a:r>
            <a:endParaRPr/>
          </a:p>
        </p:txBody>
      </p:sp>
      <p:pic>
        <p:nvPicPr>
          <p:cNvPr id="386" name="Google Shape;3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13" y="1637813"/>
            <a:ext cx="84296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/>
          <p:nvPr/>
        </p:nvSpPr>
        <p:spPr>
          <a:xfrm>
            <a:off x="4743525" y="4164350"/>
            <a:ext cx="40125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Circuito de una radio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5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700" y="893475"/>
            <a:ext cx="5724150" cy="321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280675" y="1343625"/>
            <a:ext cx="3551625" cy="25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25" y="1385276"/>
            <a:ext cx="3761636" cy="24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redes neurales como estructuras complejas</a:t>
            </a:r>
            <a:endParaRPr/>
          </a:p>
        </p:txBody>
      </p:sp>
      <p:sp>
        <p:nvSpPr>
          <p:cNvPr id="409" name="Google Shape;40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913" y="1904488"/>
            <a:ext cx="3648075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86288"/>
            <a:ext cx="3445674" cy="377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2287" y="686300"/>
            <a:ext cx="2119425" cy="25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Intervalo hasta 19.20</a:t>
            </a:r>
            <a:endParaRPr/>
          </a:p>
        </p:txBody>
      </p:sp>
      <p:sp>
        <p:nvSpPr>
          <p:cNvPr id="418" name="Google Shape;41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arquitecturas de redes neuronales</a:t>
            </a:r>
            <a:endParaRPr/>
          </a:p>
        </p:txBody>
      </p:sp>
      <p:sp>
        <p:nvSpPr>
          <p:cNvPr id="424" name="Google Shape;42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49"/>
          <p:cNvSpPr txBox="1"/>
          <p:nvPr>
            <p:ph idx="1" type="body"/>
          </p:nvPr>
        </p:nvSpPr>
        <p:spPr>
          <a:xfrm>
            <a:off x="311700" y="834050"/>
            <a:ext cx="44640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Perceptron</a:t>
            </a:r>
            <a:endParaRPr b="1" sz="1400">
              <a:solidFill>
                <a:srgbClr val="0000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Primera generación de redes neurales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Modelos computacionales de única neurona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También llamadas </a:t>
            </a:r>
            <a:r>
              <a:rPr b="1" i="1" lang="en" sz="14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feed forward networks</a:t>
            </a:r>
            <a:endParaRPr b="1" i="1" sz="1400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8761D"/>
                </a:solidFill>
                <a:latin typeface="Encode Sans"/>
                <a:ea typeface="Encode Sans"/>
                <a:cs typeface="Encode Sans"/>
                <a:sym typeface="Encode Sans"/>
              </a:rPr>
              <a:t>La información fluye hacia adelante </a:t>
            </a:r>
            <a:endParaRPr b="1" sz="14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La excepción es el </a:t>
            </a:r>
            <a:r>
              <a:rPr b="1" i="1" lang="en" sz="1400">
                <a:solidFill>
                  <a:srgbClr val="9900FF"/>
                </a:solidFill>
                <a:latin typeface="Encode Sans"/>
                <a:ea typeface="Encode Sans"/>
                <a:cs typeface="Encode Sans"/>
                <a:sym typeface="Encode Sans"/>
              </a:rPr>
              <a:t>backpropagation</a:t>
            </a:r>
            <a:r>
              <a:rPr b="1" lang="en" sz="14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que </a:t>
            </a:r>
            <a:r>
              <a:rPr b="1" i="1" lang="en" sz="14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durante el entrenamiento</a:t>
            </a:r>
            <a:r>
              <a:rPr b="1" lang="en" sz="14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 envía información hacia atrás (generalmente alguna forma de diferencia (loss) entre input y output. </a:t>
            </a:r>
            <a:endParaRPr b="1" sz="14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pic>
        <p:nvPicPr>
          <p:cNvPr id="426" name="Google Shape;4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7850" y="1474659"/>
            <a:ext cx="4258051" cy="225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arquitecturas de redes neuronales</a:t>
            </a:r>
            <a:endParaRPr/>
          </a:p>
        </p:txBody>
      </p:sp>
      <p:sp>
        <p:nvSpPr>
          <p:cNvPr id="432" name="Google Shape;43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50"/>
          <p:cNvSpPr txBox="1"/>
          <p:nvPr>
            <p:ph idx="1" type="body"/>
          </p:nvPr>
        </p:nvSpPr>
        <p:spPr>
          <a:xfrm>
            <a:off x="311700" y="834050"/>
            <a:ext cx="50745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Autoencoders</a:t>
            </a:r>
            <a:endParaRPr b="1" sz="1400">
              <a:solidFill>
                <a:srgbClr val="0000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Diseñadas para aprender en forma </a:t>
            </a:r>
            <a:r>
              <a:rPr i="1" lang="en" sz="1400">
                <a:solidFill>
                  <a:srgbClr val="9900FF"/>
                </a:solidFill>
              </a:rPr>
              <a:t>no supervisada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Como son modelos de </a:t>
            </a:r>
            <a:r>
              <a:rPr i="1" lang="en" sz="1400">
                <a:solidFill>
                  <a:srgbClr val="980000"/>
                </a:solidFill>
              </a:rPr>
              <a:t>compresión </a:t>
            </a:r>
            <a:r>
              <a:rPr lang="en" sz="1400"/>
              <a:t>de datos, pueden codificar el input en una representación de menor dimensionalidad.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34" name="Google Shape;43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8250" y="2523900"/>
            <a:ext cx="6112351" cy="204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autoencoders</a:t>
            </a:r>
            <a:endParaRPr/>
          </a:p>
        </p:txBody>
      </p:sp>
      <p:sp>
        <p:nvSpPr>
          <p:cNvPr id="440" name="Google Shape;440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1" name="Google Shape;441;p51"/>
          <p:cNvSpPr txBox="1"/>
          <p:nvPr>
            <p:ph idx="1" type="body"/>
          </p:nvPr>
        </p:nvSpPr>
        <p:spPr>
          <a:xfrm>
            <a:off x="311700" y="834050"/>
            <a:ext cx="29160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Son modelos probabilísticos generativos, aprenden los parámetros centrales que definen una función de densidad de probabilidades (PDF = probability density function)</a:t>
            </a:r>
            <a:endParaRPr sz="1500"/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075" y="788862"/>
            <a:ext cx="5538875" cy="23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1"/>
          <p:cNvPicPr preferRelativeResize="0"/>
          <p:nvPr/>
        </p:nvPicPr>
        <p:blipFill rotWithShape="1">
          <a:blip r:embed="rId4">
            <a:alphaModFix/>
          </a:blip>
          <a:srcRect b="9775" l="0" r="0" t="8351"/>
          <a:stretch/>
        </p:blipFill>
        <p:spPr>
          <a:xfrm>
            <a:off x="3257075" y="2926462"/>
            <a:ext cx="5638026" cy="16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Aplicaciones de Autoencoders</a:t>
            </a:r>
            <a:endParaRPr/>
          </a:p>
        </p:txBody>
      </p:sp>
      <p:sp>
        <p:nvSpPr>
          <p:cNvPr id="449" name="Google Shape;44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52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60"/>
              <a:t>Los autoencoders se aplican por ejemplo en:</a:t>
            </a:r>
            <a:endParaRPr sz="1460"/>
          </a:p>
          <a:p>
            <a:pPr indent="-32131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Reducción de ruido en el input (Image Denoising) </a:t>
            </a:r>
            <a:endParaRPr i="1" sz="146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Reduccion de dimensiones</a:t>
            </a:r>
            <a:endParaRPr i="1" sz="146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Extracción de Features (foco en las más importantes)</a:t>
            </a:r>
            <a:endParaRPr i="1" sz="146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Compresión de datos</a:t>
            </a:r>
            <a:endParaRPr i="1" sz="146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Detección de anomalías</a:t>
            </a:r>
            <a:endParaRPr i="1" sz="1460">
              <a:solidFill>
                <a:srgbClr val="38761D"/>
              </a:solidFill>
            </a:endParaRPr>
          </a:p>
          <a:p>
            <a:pPr indent="-32131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60"/>
              <a:buChar char="●"/>
            </a:pPr>
            <a:r>
              <a:rPr i="1" lang="en" sz="1460">
                <a:solidFill>
                  <a:srgbClr val="38761D"/>
                </a:solidFill>
              </a:rPr>
              <a:t>Sustitución de datos faltantes (Missing Value Imputation</a:t>
            </a:r>
            <a:endParaRPr i="1" sz="146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Tipos de arquitecturas de redes neuronales</a:t>
            </a:r>
            <a:endParaRPr/>
          </a:p>
        </p:txBody>
      </p:sp>
      <p:sp>
        <p:nvSpPr>
          <p:cNvPr id="456" name="Google Shape;45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53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" y="1443974"/>
            <a:ext cx="7971899" cy="30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Repaso redes neurales</a:t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834050"/>
            <a:ext cx="51408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Capas visibles: input, output </a:t>
            </a:r>
            <a:endParaRPr b="1" sz="1300">
              <a:solidFill>
                <a:srgbClr val="0000FF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Input: </a:t>
            </a:r>
            <a:endParaRPr b="1" sz="1300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estas son las variables (features) de los datos, que vamos a usar para aprender y hacer predicciones.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Una neurona input por feature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Para datos tabulares, estas serían las columnas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Para imágenes, estas son las dimensiones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Ej 28*28 = 784 (MNIST)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Ej 224*224*3 = 150,528(ImageNet)</a:t>
            </a:r>
            <a:endParaRPr sz="1300"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000" y="780125"/>
            <a:ext cx="3516300" cy="206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776" y="2969462"/>
            <a:ext cx="2865674" cy="156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Region-based Convolutional Neural Networks (R-CNNs)</a:t>
            </a:r>
            <a:endParaRPr sz="2400"/>
          </a:p>
        </p:txBody>
      </p:sp>
      <p:sp>
        <p:nvSpPr>
          <p:cNvPr id="464" name="Google Shape;46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54"/>
          <p:cNvSpPr txBox="1"/>
          <p:nvPr>
            <p:ph idx="1" type="body"/>
          </p:nvPr>
        </p:nvSpPr>
        <p:spPr>
          <a:xfrm>
            <a:off x="311700" y="834050"/>
            <a:ext cx="36984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Clasificación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Hay un globo en la imagen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Segmentación semántica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Estos son los pixeles donde hay globos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Detección de objetos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Hay 7 globos en la imagen en estas posiciones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Segmentación de instancias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Hay 7 globos en estas posiciones y estos son los pixeles que corresponden a cada uno</a:t>
            </a:r>
            <a:endParaRPr/>
          </a:p>
        </p:txBody>
      </p:sp>
      <p:pic>
        <p:nvPicPr>
          <p:cNvPr id="466" name="Google Shape;4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100" y="681224"/>
            <a:ext cx="5105400" cy="38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Foundational models</a:t>
            </a:r>
            <a:endParaRPr/>
          </a:p>
        </p:txBody>
      </p:sp>
      <p:sp>
        <p:nvSpPr>
          <p:cNvPr id="472" name="Google Shape;47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55"/>
          <p:cNvSpPr txBox="1"/>
          <p:nvPr>
            <p:ph idx="1" type="body"/>
          </p:nvPr>
        </p:nvSpPr>
        <p:spPr>
          <a:xfrm>
            <a:off x="311700" y="834050"/>
            <a:ext cx="34668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 modelos entrenados que producen una variedad de outputs: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Voz (audio)</a:t>
            </a:r>
            <a:endParaRPr/>
          </a:p>
        </p:txBody>
      </p:sp>
      <p:pic>
        <p:nvPicPr>
          <p:cNvPr id="474" name="Google Shape;4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150" y="773725"/>
            <a:ext cx="5552001" cy="3795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480" name="Google Shape;48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56"/>
          <p:cNvSpPr txBox="1"/>
          <p:nvPr>
            <p:ph idx="1" type="body"/>
          </p:nvPr>
        </p:nvSpPr>
        <p:spPr>
          <a:xfrm>
            <a:off x="311700" y="834050"/>
            <a:ext cx="35865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Importamos el modelo </a:t>
            </a:r>
            <a:r>
              <a:rPr b="1" i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base</a:t>
            </a:r>
            <a:endParaRPr b="1" i="1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include_top =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Freezamos el modelo: </a:t>
            </a:r>
            <a:r>
              <a:rPr lang="en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model.trainable = </a:t>
            </a:r>
            <a:r>
              <a:rPr lang="en">
                <a:solidFill>
                  <a:srgbClr val="0000FF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>
              <a:solidFill>
                <a:srgbClr val="0000F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Agregamos capas: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</a:t>
            </a:r>
            <a:r>
              <a:rPr lang="en"/>
              <a:t>ooling , dropout, dense</a:t>
            </a:r>
            <a:endParaRPr/>
          </a:p>
        </p:txBody>
      </p:sp>
      <p:pic>
        <p:nvPicPr>
          <p:cNvPr id="482" name="Google Shape;482;p56"/>
          <p:cNvPicPr preferRelativeResize="0"/>
          <p:nvPr/>
        </p:nvPicPr>
        <p:blipFill rotWithShape="1">
          <a:blip r:embed="rId3">
            <a:alphaModFix/>
          </a:blip>
          <a:srcRect b="4011" l="11768" r="11913" t="8022"/>
          <a:stretch/>
        </p:blipFill>
        <p:spPr>
          <a:xfrm>
            <a:off x="4075025" y="1086012"/>
            <a:ext cx="4982976" cy="323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3" name="Google Shape;483;p56"/>
          <p:cNvCxnSpPr/>
          <p:nvPr/>
        </p:nvCxnSpPr>
        <p:spPr>
          <a:xfrm>
            <a:off x="3529700" y="1179025"/>
            <a:ext cx="2063400" cy="8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56"/>
          <p:cNvSpPr/>
          <p:nvPr/>
        </p:nvSpPr>
        <p:spPr>
          <a:xfrm>
            <a:off x="2984400" y="3672791"/>
            <a:ext cx="3699200" cy="1171425"/>
          </a:xfrm>
          <a:custGeom>
            <a:rect b="b" l="l" r="r" t="t"/>
            <a:pathLst>
              <a:path extrusionOk="0" h="46857" w="147968">
                <a:moveTo>
                  <a:pt x="0" y="1646"/>
                </a:moveTo>
                <a:cubicBezTo>
                  <a:pt x="3876" y="-4168"/>
                  <a:pt x="12756" y="7497"/>
                  <a:pt x="18570" y="11373"/>
                </a:cubicBezTo>
                <a:cubicBezTo>
                  <a:pt x="31462" y="19968"/>
                  <a:pt x="37575" y="37837"/>
                  <a:pt x="51878" y="43796"/>
                </a:cubicBezTo>
                <a:cubicBezTo>
                  <a:pt x="62159" y="48079"/>
                  <a:pt x="74048" y="46449"/>
                  <a:pt x="85185" y="46449"/>
                </a:cubicBezTo>
                <a:cubicBezTo>
                  <a:pt x="97945" y="46449"/>
                  <a:pt x="111316" y="46652"/>
                  <a:pt x="123209" y="42027"/>
                </a:cubicBezTo>
                <a:cubicBezTo>
                  <a:pt x="130831" y="39063"/>
                  <a:pt x="134201" y="29803"/>
                  <a:pt x="138536" y="22868"/>
                </a:cubicBezTo>
                <a:cubicBezTo>
                  <a:pt x="141204" y="18600"/>
                  <a:pt x="145177" y="15266"/>
                  <a:pt x="147968" y="1107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Beneficios de transfer-learning</a:t>
            </a:r>
            <a:endParaRPr/>
          </a:p>
        </p:txBody>
      </p:sp>
      <p:sp>
        <p:nvSpPr>
          <p:cNvPr id="490" name="Google Shape;49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1" name="Google Shape;4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75" y="1333775"/>
            <a:ext cx="5049850" cy="25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7"/>
          <p:cNvSpPr txBox="1"/>
          <p:nvPr/>
        </p:nvSpPr>
        <p:spPr>
          <a:xfrm>
            <a:off x="390525" y="3836175"/>
            <a:ext cx="36918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Transfer learning &amp; fine-tuning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4"/>
              </a:rPr>
              <a:t>https://keras.io/guides/transfer_learning/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493" name="Google Shape;493;p57"/>
          <p:cNvSpPr txBox="1"/>
          <p:nvPr/>
        </p:nvSpPr>
        <p:spPr>
          <a:xfrm>
            <a:off x="235800" y="692675"/>
            <a:ext cx="4686600" cy="31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En el Notebook: ResNet50 model entrenado con &gt;14 millones de imágenes, de 20 categorías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494" name="Google Shape;4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9825" y="1314125"/>
            <a:ext cx="2482825" cy="23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</a:t>
            </a:r>
            <a:endParaRPr/>
          </a:p>
        </p:txBody>
      </p:sp>
      <p:sp>
        <p:nvSpPr>
          <p:cNvPr id="500" name="Google Shape;500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58"/>
          <p:cNvSpPr txBox="1"/>
          <p:nvPr>
            <p:ph idx="1" type="body"/>
          </p:nvPr>
        </p:nvSpPr>
        <p:spPr>
          <a:xfrm>
            <a:off x="311700" y="834050"/>
            <a:ext cx="61878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Después</a:t>
            </a:r>
            <a:r>
              <a:rPr lang="en" sz="1700"/>
              <a:t> de aplicar un proceso de </a:t>
            </a:r>
            <a:r>
              <a:rPr i="1" lang="en" sz="1700">
                <a:solidFill>
                  <a:srgbClr val="0000FF"/>
                </a:solidFill>
              </a:rPr>
              <a:t>transfer-learning</a:t>
            </a:r>
            <a:r>
              <a:rPr i="1" lang="en" sz="1700"/>
              <a:t> </a:t>
            </a:r>
            <a:r>
              <a:rPr lang="en" sz="1700"/>
              <a:t>(importar, modelo, freezar, agregar capas, entrenar, etc.) podemos hacer </a:t>
            </a:r>
            <a:r>
              <a:rPr b="1" i="1" lang="en" sz="1700">
                <a:solidFill>
                  <a:srgbClr val="38761D"/>
                </a:solidFill>
                <a:latin typeface="Encode Sans"/>
                <a:ea typeface="Encode Sans"/>
                <a:cs typeface="Encode Sans"/>
                <a:sym typeface="Encode Sans"/>
              </a:rPr>
              <a:t>sintonía fina</a:t>
            </a:r>
            <a:r>
              <a:rPr lang="en" sz="1700"/>
              <a:t> y ajustar los </a:t>
            </a:r>
            <a:r>
              <a:rPr b="1" lang="en" sz="17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pesos y los sesgos (weights &amp; biases)</a:t>
            </a:r>
            <a:r>
              <a:rPr lang="en" sz="1500"/>
              <a:t> </a:t>
            </a:r>
            <a:r>
              <a:rPr lang="en" sz="1700"/>
              <a:t>del modelo completo.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/>
              <a:t>Unfreeze | Descongelar (todo o parte)!  ← esa es la cuestión</a:t>
            </a:r>
            <a:endParaRPr sz="1700"/>
          </a:p>
        </p:txBody>
      </p:sp>
      <p:sp>
        <p:nvSpPr>
          <p:cNvPr id="502" name="Google Shape;502;p58"/>
          <p:cNvSpPr txBox="1"/>
          <p:nvPr/>
        </p:nvSpPr>
        <p:spPr>
          <a:xfrm>
            <a:off x="390525" y="3836175"/>
            <a:ext cx="36918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Transfer learning &amp; fine-tuning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3"/>
              </a:rPr>
              <a:t>https://keras.io/guides/transfer_learning/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503" name="Google Shape;50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5150" y="1954050"/>
            <a:ext cx="2614700" cy="26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Parametros, parámetros, parámetros</a:t>
            </a:r>
            <a:endParaRPr/>
          </a:p>
        </p:txBody>
      </p:sp>
      <p:sp>
        <p:nvSpPr>
          <p:cNvPr id="509" name="Google Shape;50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59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Dropout?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Learning rate?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Epochs?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size</a:t>
            </a:r>
            <a:endParaRPr/>
          </a:p>
        </p:txBody>
      </p:sp>
      <p:sp>
        <p:nvSpPr>
          <p:cNvPr id="516" name="Google Shape;51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60"/>
          <p:cNvSpPr txBox="1"/>
          <p:nvPr>
            <p:ph idx="1" type="body"/>
          </p:nvPr>
        </p:nvSpPr>
        <p:spPr>
          <a:xfrm>
            <a:off x="311700" y="834050"/>
            <a:ext cx="5037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El </a:t>
            </a:r>
            <a:r>
              <a:rPr b="1" i="1" lang="en" sz="1300">
                <a:solidFill>
                  <a:srgbClr val="3C78D8"/>
                </a:solidFill>
                <a:latin typeface="Encode Sans"/>
                <a:ea typeface="Encode Sans"/>
                <a:cs typeface="Encode Sans"/>
                <a:sym typeface="Encode Sans"/>
              </a:rPr>
              <a:t>batch size</a:t>
            </a:r>
            <a:r>
              <a:rPr lang="en" sz="1300">
                <a:solidFill>
                  <a:srgbClr val="3C78D8"/>
                </a:solidFill>
              </a:rPr>
              <a:t> </a:t>
            </a:r>
            <a:r>
              <a:rPr lang="en" sz="1300"/>
              <a:t>define el </a:t>
            </a:r>
            <a:r>
              <a:rPr lang="en" sz="1300"/>
              <a:t>número</a:t>
            </a:r>
            <a:r>
              <a:rPr lang="en" sz="1300"/>
              <a:t> de muestras que van a pasar por la red </a:t>
            </a:r>
            <a:r>
              <a:rPr b="1" i="1" lang="en" sz="13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antes</a:t>
            </a:r>
            <a:r>
              <a:rPr i="1" lang="en" sz="1300"/>
              <a:t> </a:t>
            </a:r>
            <a:r>
              <a:rPr lang="en" sz="1300"/>
              <a:t>de actualizar los parámetros. 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Un batch (bloque) de muestras completa un proceso de </a:t>
            </a:r>
            <a:r>
              <a:rPr i="1" lang="en" sz="1300">
                <a:solidFill>
                  <a:srgbClr val="38761D"/>
                </a:solidFill>
              </a:rPr>
              <a:t>forward + backward propagation. </a:t>
            </a:r>
            <a:endParaRPr i="1" sz="13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Ejemplo: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Total de </a:t>
            </a:r>
            <a:r>
              <a:rPr lang="en" sz="1300">
                <a:solidFill>
                  <a:schemeClr val="dk2"/>
                </a:solidFill>
              </a:rPr>
              <a:t>imágenes</a:t>
            </a:r>
            <a:r>
              <a:rPr lang="en" sz="1300">
                <a:solidFill>
                  <a:schemeClr val="dk2"/>
                </a:solidFill>
              </a:rPr>
              <a:t> de entrenamiento = 3000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Batch size = 64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Epochs = 500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Entonces: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64 </a:t>
            </a:r>
            <a:r>
              <a:rPr lang="en" sz="1300">
                <a:solidFill>
                  <a:schemeClr val="dk2"/>
                </a:solidFill>
              </a:rPr>
              <a:t>imágenes</a:t>
            </a:r>
            <a:r>
              <a:rPr lang="en" sz="1300">
                <a:solidFill>
                  <a:schemeClr val="dk2"/>
                </a:solidFill>
              </a:rPr>
              <a:t> se toman cada vez para entrenar la red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Para procesar las 3000 imagenes necesitamos 47 iteraciones (3000/64) → 1 epoch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Este proceso continua 500 veces (epochs)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518" name="Google Shape;518;p60"/>
          <p:cNvSpPr txBox="1"/>
          <p:nvPr/>
        </p:nvSpPr>
        <p:spPr>
          <a:xfrm>
            <a:off x="5661650" y="834050"/>
            <a:ext cx="3315300" cy="11091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model.fit(X_train,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          y_train,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          batch_size = 64,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Medium"/>
                <a:ea typeface="Roboto Mono Medium"/>
                <a:cs typeface="Roboto Mono Medium"/>
                <a:sym typeface="Roboto Mono Medium"/>
              </a:rPr>
              <a:t>          epochs = 500,...)</a:t>
            </a:r>
            <a:endParaRPr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Tamaño del batch size?	</a:t>
            </a:r>
            <a:endParaRPr/>
          </a:p>
        </p:txBody>
      </p:sp>
      <p:sp>
        <p:nvSpPr>
          <p:cNvPr id="524" name="Google Shape;52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61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limitación principal está dada por el hardware (RAM, GPU)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 por el tamaño de las imágenes! No es lo mismo imágenes de 512 x 512 x 3 (RGB) que imagenes de 28 x 28 x 1 (MNIST)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size pequeño puede hacer al descenso del gradiente menos preciso, pero el algoritmo puede ser más rápido en </a:t>
            </a:r>
            <a:r>
              <a:rPr i="1" lang="en">
                <a:solidFill>
                  <a:srgbClr val="0000FF"/>
                </a:solidFill>
              </a:rPr>
              <a:t>converger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size muy grande puede haber degradación del modelo, sobre todo en su capacidad de </a:t>
            </a:r>
            <a:r>
              <a:rPr i="1" lang="en">
                <a:solidFill>
                  <a:srgbClr val="980000"/>
                </a:solidFill>
              </a:rPr>
              <a:t>generalización. </a:t>
            </a:r>
            <a:r>
              <a:rPr lang="en"/>
              <a:t>Pero son más lentos en </a:t>
            </a:r>
            <a:endParaRPr i="1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</a:t>
            </a:r>
            <a:endParaRPr/>
          </a:p>
        </p:txBody>
      </p:sp>
      <p:sp>
        <p:nvSpPr>
          <p:cNvPr id="531" name="Google Shape;53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62"/>
          <p:cNvSpPr txBox="1"/>
          <p:nvPr>
            <p:ph idx="1" type="body"/>
          </p:nvPr>
        </p:nvSpPr>
        <p:spPr>
          <a:xfrm>
            <a:off x="311700" y="834050"/>
            <a:ext cx="86418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Dropout</a:t>
            </a:r>
            <a:r>
              <a:rPr lang="en" sz="1500"/>
              <a:t> es el proceso por el cual se d</a:t>
            </a:r>
            <a:r>
              <a:rPr lang="en" sz="1500"/>
              <a:t>esconectan algunas neuronas aleatoriamente, durante el proceso de </a:t>
            </a:r>
            <a:r>
              <a:rPr b="1" i="1" lang="en" sz="1500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entrenamiento</a:t>
            </a:r>
            <a:r>
              <a:rPr lang="en" sz="1500"/>
              <a:t>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Es un método de </a:t>
            </a:r>
            <a:r>
              <a:rPr b="1" i="1" lang="en" sz="1500">
                <a:solidFill>
                  <a:srgbClr val="FF00FF"/>
                </a:solidFill>
                <a:latin typeface="Encode Sans"/>
                <a:ea typeface="Encode Sans"/>
                <a:cs typeface="Encode Sans"/>
                <a:sym typeface="Encode Sans"/>
              </a:rPr>
              <a:t>regularización </a:t>
            </a:r>
            <a:r>
              <a:rPr lang="en" sz="1500"/>
              <a:t>para reducir</a:t>
            </a:r>
            <a:r>
              <a:rPr i="1" lang="en" sz="1500">
                <a:solidFill>
                  <a:srgbClr val="38761D"/>
                </a:solidFill>
              </a:rPr>
              <a:t> overfitting</a:t>
            </a:r>
            <a:r>
              <a:rPr lang="en" sz="1500"/>
              <a:t>. 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 </a:t>
            </a:r>
            <a:endParaRPr sz="1500"/>
          </a:p>
        </p:txBody>
      </p:sp>
      <p:pic>
        <p:nvPicPr>
          <p:cNvPr id="533" name="Google Shape;5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851" y="2247306"/>
            <a:ext cx="6553201" cy="238384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2"/>
          <p:cNvSpPr txBox="1"/>
          <p:nvPr/>
        </p:nvSpPr>
        <p:spPr>
          <a:xfrm>
            <a:off x="365725" y="2346950"/>
            <a:ext cx="2004000" cy="1272600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chemeClr val="accent1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Es una aproximación al proceso de entrenar un gran número de redes con arquitecturas distintas. </a:t>
            </a:r>
            <a:endParaRPr i="1" sz="1200">
              <a:solidFill>
                <a:schemeClr val="accent1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Argmin / Argmax</a:t>
            </a:r>
            <a:endParaRPr/>
          </a:p>
        </p:txBody>
      </p:sp>
      <p:sp>
        <p:nvSpPr>
          <p:cNvPr id="540" name="Google Shape;540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63"/>
          <p:cNvSpPr txBox="1"/>
          <p:nvPr>
            <p:ph idx="1" type="body"/>
          </p:nvPr>
        </p:nvSpPr>
        <p:spPr>
          <a:xfrm>
            <a:off x="311700" y="834050"/>
            <a:ext cx="56853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son Argmax y Argmin?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Argmax es una operación que encuentra </a:t>
            </a:r>
            <a:r>
              <a:rPr b="1" i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el argumento</a:t>
            </a:r>
            <a:r>
              <a:rPr i="1" lang="en"/>
              <a:t> </a:t>
            </a:r>
            <a:r>
              <a:rPr lang="en"/>
              <a:t>que da el valor máximo de una función objetivo (target)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Suele usarse </a:t>
            </a:r>
            <a:r>
              <a:rPr lang="en">
                <a:solidFill>
                  <a:srgbClr val="0000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argmax()</a:t>
            </a:r>
            <a:r>
              <a:rPr lang="en"/>
              <a:t> de NumPy.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 machine learning se usa para encontrar las mejores predicciones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>
                <a:solidFill>
                  <a:srgbClr val="9900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yhat_probs = model.predict(X_validation)</a:t>
            </a:r>
            <a:endParaRPr>
              <a:solidFill>
                <a:srgbClr val="9900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>
                <a:solidFill>
                  <a:srgbClr val="9900FF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yhat_classes = np.argmax(yhat_probs, axis=1)</a:t>
            </a:r>
            <a:endParaRPr>
              <a:solidFill>
                <a:srgbClr val="9900FF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ArgMin es lo mismo (pero al revés) </a:t>
            </a:r>
            <a:endParaRPr/>
          </a:p>
        </p:txBody>
      </p:sp>
      <p:pic>
        <p:nvPicPr>
          <p:cNvPr id="542" name="Google Shape;5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7000" y="705600"/>
            <a:ext cx="2976250" cy="386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3"/>
          <p:cNvPicPr preferRelativeResize="0"/>
          <p:nvPr/>
        </p:nvPicPr>
        <p:blipFill rotWithShape="1">
          <a:blip r:embed="rId4">
            <a:alphaModFix/>
          </a:blip>
          <a:srcRect b="3246" l="0" r="0" t="3190"/>
          <a:stretch/>
        </p:blipFill>
        <p:spPr>
          <a:xfrm>
            <a:off x="3682500" y="132475"/>
            <a:ext cx="1211125" cy="113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Repaso redes neurales</a:t>
            </a:r>
            <a:endParaRPr/>
          </a:p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834050"/>
            <a:ext cx="52557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Capas visibles: input, output</a:t>
            </a:r>
            <a:r>
              <a:rPr lang="en" sz="1300">
                <a:solidFill>
                  <a:srgbClr val="0000FF"/>
                </a:solidFill>
              </a:rPr>
              <a:t> </a:t>
            </a:r>
            <a:endParaRPr sz="13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Output</a:t>
            </a:r>
            <a:r>
              <a:rPr b="1" lang="en" sz="13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: </a:t>
            </a:r>
            <a:endParaRPr b="1" sz="1300">
              <a:solidFill>
                <a:srgbClr val="980000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115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estas son las predicciones que queremos hacer</a:t>
            </a:r>
            <a:endParaRPr sz="1300"/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Para regresión, puede ser un solo valor</a:t>
            </a:r>
            <a:endParaRPr sz="1300"/>
          </a:p>
          <a:p>
            <a:pPr indent="-31115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Ej Valor de la casa (California housing)</a:t>
            </a:r>
            <a:endParaRPr sz="1300"/>
          </a:p>
          <a:p>
            <a:pPr indent="-3111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Para regresión multivariada, una neurona por valor</a:t>
            </a:r>
            <a:endParaRPr sz="1300"/>
          </a:p>
          <a:p>
            <a:pPr indent="-311150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Ej predecir cuadro delimitador (alto, ancho, posicion x, posicion y)</a:t>
            </a:r>
            <a:endParaRPr sz="1300"/>
          </a:p>
          <a:p>
            <a:pPr indent="-3111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Una neurona por output</a:t>
            </a:r>
            <a:endParaRPr sz="17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6000" y="780125"/>
            <a:ext cx="3516300" cy="206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776" y="2969462"/>
            <a:ext cx="2865674" cy="156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4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 vs SoftMax</a:t>
            </a:r>
            <a:endParaRPr/>
          </a:p>
        </p:txBody>
      </p:sp>
      <p:sp>
        <p:nvSpPr>
          <p:cNvPr id="549" name="Google Shape;549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64"/>
          <p:cNvSpPr txBox="1"/>
          <p:nvPr>
            <p:ph idx="1" type="body"/>
          </p:nvPr>
        </p:nvSpPr>
        <p:spPr>
          <a:xfrm>
            <a:off x="159300" y="757850"/>
            <a:ext cx="4191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para clasificar flores (Iris dataset)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Raw output &gt; 1</a:t>
            </a:r>
            <a:endParaRPr>
              <a:solidFill>
                <a:srgbClr val="98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80000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Raw output &lt; 0 </a:t>
            </a:r>
            <a:endParaRPr>
              <a:solidFill>
                <a:srgbClr val="980000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551" name="Google Shape;5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675" y="1939400"/>
            <a:ext cx="5582551" cy="26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7300" y="694775"/>
            <a:ext cx="1395000" cy="139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64"/>
          <p:cNvCxnSpPr/>
          <p:nvPr/>
        </p:nvCxnSpPr>
        <p:spPr>
          <a:xfrm>
            <a:off x="2413550" y="1537900"/>
            <a:ext cx="5783700" cy="10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64"/>
          <p:cNvCxnSpPr/>
          <p:nvPr/>
        </p:nvCxnSpPr>
        <p:spPr>
          <a:xfrm>
            <a:off x="2420900" y="2148650"/>
            <a:ext cx="5901300" cy="125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64"/>
          <p:cNvSpPr txBox="1"/>
          <p:nvPr/>
        </p:nvSpPr>
        <p:spPr>
          <a:xfrm>
            <a:off x="286975" y="3914650"/>
            <a:ext cx="30021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5"/>
              </a:rPr>
              <a:t>https://youtu.be/KpKog-L9veg</a:t>
            </a:r>
            <a:r>
              <a:rPr lang="en" sz="1200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 sz="12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Encode Sans SemiBold"/>
                <a:ea typeface="Encode Sans SemiBold"/>
                <a:cs typeface="Encode Sans SemiBold"/>
                <a:sym typeface="Encode Sans SemiBold"/>
              </a:rPr>
              <a:t>StatQuest: ArgMax and SoftMax</a:t>
            </a:r>
            <a:endParaRPr sz="12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556" name="Google Shape;55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400" y="2913900"/>
            <a:ext cx="1062625" cy="10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5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 vs SoftMax</a:t>
            </a:r>
            <a:endParaRPr/>
          </a:p>
        </p:txBody>
      </p:sp>
      <p:sp>
        <p:nvSpPr>
          <p:cNvPr id="562" name="Google Shape;562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65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ArgMax – facilita </a:t>
            </a:r>
            <a:r>
              <a:rPr b="1" i="1" lang="en" sz="16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interpretación</a:t>
            </a:r>
            <a:r>
              <a:rPr lang="en" sz="1600"/>
              <a:t> del output de una red (</a:t>
            </a:r>
            <a:r>
              <a:rPr b="1" lang="en" sz="1600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predicciones!</a:t>
            </a:r>
            <a:r>
              <a:rPr lang="en" sz="1600"/>
              <a:t>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Pero no se puede usar para backpropagation! (optimizar weights and biases!)</a:t>
            </a:r>
            <a:endParaRPr sz="1600"/>
          </a:p>
        </p:txBody>
      </p:sp>
      <p:pic>
        <p:nvPicPr>
          <p:cNvPr id="564" name="Google Shape;5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750" y="1760975"/>
            <a:ext cx="7923052" cy="28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derivadas del output de ArgMax son cero</a:t>
            </a:r>
            <a:endParaRPr/>
          </a:p>
        </p:txBody>
      </p:sp>
      <p:sp>
        <p:nvSpPr>
          <p:cNvPr id="570" name="Google Shape;57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1" name="Google Shape;571;p66"/>
          <p:cNvGrpSpPr/>
          <p:nvPr/>
        </p:nvGrpSpPr>
        <p:grpSpPr>
          <a:xfrm>
            <a:off x="1486981" y="1167637"/>
            <a:ext cx="7425428" cy="3409538"/>
            <a:chOff x="375300" y="721948"/>
            <a:chExt cx="8264250" cy="3794700"/>
          </a:xfrm>
        </p:grpSpPr>
        <p:pic>
          <p:nvPicPr>
            <p:cNvPr id="572" name="Google Shape;572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11075" y="721948"/>
              <a:ext cx="3428474" cy="379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66"/>
            <p:cNvPicPr preferRelativeResize="0"/>
            <p:nvPr/>
          </p:nvPicPr>
          <p:blipFill rotWithShape="1">
            <a:blip r:embed="rId4">
              <a:alphaModFix/>
            </a:blip>
            <a:srcRect b="0" l="6208" r="0" t="0"/>
            <a:stretch/>
          </p:blipFill>
          <p:spPr>
            <a:xfrm>
              <a:off x="375300" y="739025"/>
              <a:ext cx="3271249" cy="37605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4" name="Google Shape;574;p66"/>
            <p:cNvCxnSpPr/>
            <p:nvPr/>
          </p:nvCxnSpPr>
          <p:spPr>
            <a:xfrm flipH="1">
              <a:off x="3046350" y="4172200"/>
              <a:ext cx="2104500" cy="132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575" name="Google Shape;575;p66"/>
          <p:cNvSpPr txBox="1"/>
          <p:nvPr/>
        </p:nvSpPr>
        <p:spPr>
          <a:xfrm>
            <a:off x="206025" y="691700"/>
            <a:ext cx="42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FF"/>
                </a:solidFill>
                <a:latin typeface="Encode Sans"/>
                <a:ea typeface="Encode Sans"/>
                <a:cs typeface="Encode Sans"/>
                <a:sym typeface="Encode Sans"/>
              </a:rPr>
              <a:t>No se pueden usar en Gradient Descent!</a:t>
            </a:r>
            <a:endParaRPr b="1">
              <a:solidFill>
                <a:srgbClr val="9900FF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7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 vs SoftMax</a:t>
            </a:r>
            <a:endParaRPr/>
          </a:p>
        </p:txBody>
      </p:sp>
      <p:sp>
        <p:nvSpPr>
          <p:cNvPr id="581" name="Google Shape;58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2" name="Google Shape;582;p67"/>
          <p:cNvGrpSpPr/>
          <p:nvPr/>
        </p:nvGrpSpPr>
        <p:grpSpPr>
          <a:xfrm>
            <a:off x="2776879" y="1483975"/>
            <a:ext cx="6264631" cy="3084886"/>
            <a:chOff x="929427" y="611750"/>
            <a:chExt cx="8035699" cy="3957012"/>
          </a:xfrm>
        </p:grpSpPr>
        <p:pic>
          <p:nvPicPr>
            <p:cNvPr id="583" name="Google Shape;583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29427" y="1840237"/>
              <a:ext cx="8035696" cy="2728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7375" y="611750"/>
              <a:ext cx="6577750" cy="7369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85" name="Google Shape;585;p67"/>
            <p:cNvCxnSpPr/>
            <p:nvPr/>
          </p:nvCxnSpPr>
          <p:spPr>
            <a:xfrm>
              <a:off x="5018400" y="1287725"/>
              <a:ext cx="3156900" cy="8685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586" name="Google Shape;586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75" y="914688"/>
            <a:ext cx="241935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7"/>
          <p:cNvSpPr txBox="1"/>
          <p:nvPr/>
        </p:nvSpPr>
        <p:spPr>
          <a:xfrm>
            <a:off x="41075" y="691675"/>
            <a:ext cx="423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74EA7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SoftMax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588" name="Google Shape;588;p67"/>
          <p:cNvSpPr/>
          <p:nvPr/>
        </p:nvSpPr>
        <p:spPr>
          <a:xfrm>
            <a:off x="73575" y="706400"/>
            <a:ext cx="2627100" cy="210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589" name="Google Shape;58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725" y="1774075"/>
            <a:ext cx="2581500" cy="9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8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 vs SoftMax</a:t>
            </a:r>
            <a:endParaRPr/>
          </a:p>
        </p:txBody>
      </p:sp>
      <p:sp>
        <p:nvSpPr>
          <p:cNvPr id="595" name="Google Shape;59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68"/>
          <p:cNvSpPr txBox="1"/>
          <p:nvPr>
            <p:ph idx="1" type="body"/>
          </p:nvPr>
        </p:nvSpPr>
        <p:spPr>
          <a:xfrm>
            <a:off x="311700" y="834050"/>
            <a:ext cx="34269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ArgMax y SoftMax devuelven valores en un rango entre 0 y 1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ArgMax devuelve un único valor como 1 (el máximo) y el resto como 0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SoftMax devuelve valores intermedios para todos los datos </a:t>
            </a:r>
            <a:endParaRPr sz="1700"/>
          </a:p>
        </p:txBody>
      </p:sp>
      <p:pic>
        <p:nvPicPr>
          <p:cNvPr id="597" name="Google Shape;59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151" y="1152200"/>
            <a:ext cx="5082901" cy="309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9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IMPORTANTE	!</a:t>
            </a:r>
            <a:endParaRPr/>
          </a:p>
        </p:txBody>
      </p:sp>
      <p:sp>
        <p:nvSpPr>
          <p:cNvPr id="603" name="Google Shape;603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69"/>
          <p:cNvSpPr txBox="1"/>
          <p:nvPr>
            <p:ph idx="1" type="body"/>
          </p:nvPr>
        </p:nvSpPr>
        <p:spPr>
          <a:xfrm>
            <a:off x="311700" y="834038"/>
            <a:ext cx="8520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ArgMax en Numpy – nos devuelve </a:t>
            </a:r>
            <a:r>
              <a:rPr b="1" i="1" lang="en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la posición en un array</a:t>
            </a:r>
            <a:r>
              <a:rPr lang="en"/>
              <a:t> donde está el elemento con el valor más alto! Ojo! A no confundirse. </a:t>
            </a:r>
            <a:endParaRPr/>
          </a:p>
        </p:txBody>
      </p:sp>
      <p:pic>
        <p:nvPicPr>
          <p:cNvPr id="605" name="Google Shape;6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223" y="1721525"/>
            <a:ext cx="5585725" cy="278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Google Shape;606;p69"/>
          <p:cNvCxnSpPr>
            <a:stCxn id="607" idx="1"/>
          </p:cNvCxnSpPr>
          <p:nvPr/>
        </p:nvCxnSpPr>
        <p:spPr>
          <a:xfrm flipH="1">
            <a:off x="5629175" y="1966125"/>
            <a:ext cx="404700" cy="432600"/>
          </a:xfrm>
          <a:prstGeom prst="straightConnector1">
            <a:avLst/>
          </a:prstGeom>
          <a:noFill/>
          <a:ln cap="flat" cmpd="sng" w="28575">
            <a:solidFill>
              <a:srgbClr val="E6DB7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69"/>
          <p:cNvSpPr txBox="1"/>
          <p:nvPr/>
        </p:nvSpPr>
        <p:spPr>
          <a:xfrm>
            <a:off x="6033875" y="1766025"/>
            <a:ext cx="6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DB74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MAX</a:t>
            </a:r>
            <a:endParaRPr>
              <a:solidFill>
                <a:srgbClr val="E6DB74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cxnSp>
        <p:nvCxnSpPr>
          <p:cNvPr id="608" name="Google Shape;608;p69"/>
          <p:cNvCxnSpPr>
            <a:stCxn id="609" idx="1"/>
          </p:cNvCxnSpPr>
          <p:nvPr/>
        </p:nvCxnSpPr>
        <p:spPr>
          <a:xfrm rot="10800000">
            <a:off x="6217950" y="2766800"/>
            <a:ext cx="192000" cy="345300"/>
          </a:xfrm>
          <a:prstGeom prst="straightConnector1">
            <a:avLst/>
          </a:prstGeom>
          <a:noFill/>
          <a:ln cap="flat" cmpd="sng" w="28575">
            <a:solidFill>
              <a:srgbClr val="E6DB7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69"/>
          <p:cNvSpPr txBox="1"/>
          <p:nvPr/>
        </p:nvSpPr>
        <p:spPr>
          <a:xfrm>
            <a:off x="6409950" y="2912000"/>
            <a:ext cx="6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DB74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MIN</a:t>
            </a:r>
            <a:endParaRPr>
              <a:solidFill>
                <a:srgbClr val="E6DB74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 vs SoftMax</a:t>
            </a:r>
            <a:endParaRPr/>
          </a:p>
        </p:txBody>
      </p:sp>
      <p:sp>
        <p:nvSpPr>
          <p:cNvPr id="615" name="Google Shape;615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70"/>
          <p:cNvSpPr txBox="1"/>
          <p:nvPr>
            <p:ph idx="1" type="body"/>
          </p:nvPr>
        </p:nvSpPr>
        <p:spPr>
          <a:xfrm>
            <a:off x="311700" y="834050"/>
            <a:ext cx="38991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Recapitulando</a:t>
            </a:r>
            <a:endParaRPr b="1" sz="1500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1400">
                <a:solidFill>
                  <a:srgbClr val="9900FF"/>
                </a:solidFill>
                <a:latin typeface="Encode Sans"/>
                <a:ea typeface="Encode Sans"/>
                <a:cs typeface="Encode Sans"/>
                <a:sym typeface="Encode Sans"/>
              </a:rPr>
              <a:t>ArgMax </a:t>
            </a:r>
            <a:r>
              <a:rPr lang="en" sz="1400"/>
              <a:t>nos ayuda a </a:t>
            </a:r>
            <a:r>
              <a:rPr b="1" i="1" lang="en" sz="14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decidir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E</a:t>
            </a:r>
            <a:r>
              <a:rPr lang="en" sz="1400"/>
              <a:t>ncontrar cuál es </a:t>
            </a:r>
            <a:r>
              <a:rPr b="1" lang="en" sz="1400">
                <a:solidFill>
                  <a:srgbClr val="0000FF"/>
                </a:solidFill>
                <a:latin typeface="Encode Sans"/>
                <a:ea typeface="Encode Sans"/>
                <a:cs typeface="Encode Sans"/>
                <a:sym typeface="Encode Sans"/>
              </a:rPr>
              <a:t>la mejor predicción entre varias</a:t>
            </a:r>
            <a:endParaRPr sz="1400"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No sirve en capas intermedias, los valores de output de ArgMax no pueden usarse para optimizar pesos y bias en backpropagation!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1400">
                <a:solidFill>
                  <a:srgbClr val="9900FF"/>
                </a:solidFill>
                <a:latin typeface="Encode Sans"/>
                <a:ea typeface="Encode Sans"/>
                <a:cs typeface="Encode Sans"/>
                <a:sym typeface="Encode Sans"/>
              </a:rPr>
              <a:t>SoftMax</a:t>
            </a:r>
            <a:r>
              <a:rPr lang="en" sz="1400"/>
              <a:t> nos ayuda a</a:t>
            </a:r>
            <a:r>
              <a:rPr b="1" i="1" lang="en" sz="14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 convertir</a:t>
            </a:r>
            <a:r>
              <a:rPr lang="en" sz="1400"/>
              <a:t> los valores de output de la red en valores uniformes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en" sz="1400">
                <a:solidFill>
                  <a:srgbClr val="38761D"/>
                </a:solidFill>
                <a:latin typeface="Encode Sans"/>
                <a:ea typeface="Encode Sans"/>
                <a:cs typeface="Encode Sans"/>
                <a:sym typeface="Encode Sans"/>
              </a:rPr>
              <a:t>Parecidos</a:t>
            </a:r>
            <a:r>
              <a:rPr lang="en" sz="1400"/>
              <a:t> a probabilidades</a:t>
            </a:r>
            <a:endParaRPr sz="1400"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400"/>
              <a:t>Que pueden usarse en backpropagation!</a:t>
            </a:r>
            <a:endParaRPr sz="1400"/>
          </a:p>
        </p:txBody>
      </p:sp>
      <p:pic>
        <p:nvPicPr>
          <p:cNvPr descr="machine-learning Tutorial =&gt; Softmax Function" id="617" name="Google Shape;6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825" y="890900"/>
            <a:ext cx="4724875" cy="3563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ahora el meme tiene sentido</a:t>
            </a:r>
            <a:endParaRPr/>
          </a:p>
        </p:txBody>
      </p:sp>
      <p:sp>
        <p:nvSpPr>
          <p:cNvPr id="623" name="Google Shape;62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4" name="Google Shape;6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600" y="614525"/>
            <a:ext cx="3046425" cy="395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900" y="703813"/>
            <a:ext cx="3775650" cy="37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Preguntas?</a:t>
            </a:r>
            <a:endParaRPr/>
          </a:p>
        </p:txBody>
      </p:sp>
      <p:sp>
        <p:nvSpPr>
          <p:cNvPr id="631" name="Google Shape;63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2" name="Google Shape;63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671" y="1195125"/>
            <a:ext cx="4180975" cy="309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Buena suerte en el examen!</a:t>
            </a:r>
            <a:endParaRPr/>
          </a:p>
        </p:txBody>
      </p:sp>
      <p:sp>
        <p:nvSpPr>
          <p:cNvPr id="638" name="Google Shape;63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9" name="Google Shape;63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6925" y="680450"/>
            <a:ext cx="5233200" cy="39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neurales: keras</a:t>
            </a:r>
            <a:endParaRPr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235500" y="757850"/>
            <a:ext cx="48981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365"/>
              <a:t>Se crean en forma secuencial agregando capas: </a:t>
            </a:r>
            <a:endParaRPr sz="1365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32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keras.models.Sequential()</a:t>
            </a:r>
            <a:endParaRPr sz="1232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665"/>
              <a:buChar char="●"/>
            </a:pPr>
            <a:r>
              <a:rPr lang="en" sz="1365"/>
              <a:t>Input – </a:t>
            </a:r>
            <a:r>
              <a:rPr lang="en" sz="1232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keras.Layers.InputLayer()</a:t>
            </a:r>
            <a:endParaRPr sz="1365"/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365"/>
              <a:t>Hidden – </a:t>
            </a:r>
            <a:r>
              <a:rPr lang="en" sz="1232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keras.Layers.Dense()</a:t>
            </a:r>
            <a:endParaRPr sz="1365"/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 sz="1365"/>
              <a:t>Output – </a:t>
            </a:r>
            <a:r>
              <a:rPr lang="en" sz="1232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keras.Layers.Dense()</a:t>
            </a:r>
            <a:endParaRPr sz="1365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65"/>
              <a:t>Se compila el modelo final antes de entrenar:</a:t>
            </a:r>
            <a:endParaRPr sz="1365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32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</a:t>
            </a:r>
            <a:r>
              <a:rPr lang="en" sz="1232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.compile()</a:t>
            </a:r>
            <a:endParaRPr sz="1365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365"/>
              <a:t>Se entrena el modelo:</a:t>
            </a:r>
            <a:endParaRPr sz="1365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232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model.fit()</a:t>
            </a:r>
            <a:endParaRPr sz="1365"/>
          </a:p>
        </p:txBody>
      </p:sp>
      <p:sp>
        <p:nvSpPr>
          <p:cNvPr id="122" name="Google Shape;122;p20"/>
          <p:cNvSpPr txBox="1"/>
          <p:nvPr/>
        </p:nvSpPr>
        <p:spPr>
          <a:xfrm>
            <a:off x="4941850" y="2234363"/>
            <a:ext cx="3038700" cy="1269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Acá es donde se elige: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 SemiBold"/>
              <a:buChar char="●"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Optimizador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"/>
              <a:buChar char="○"/>
            </a:pPr>
            <a:r>
              <a:rPr lang="en" sz="9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Ej SGD - Stochastic Gradient Descent </a:t>
            </a:r>
            <a:endParaRPr sz="9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 SemiBold"/>
              <a:buChar char="●"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Función de Pérdida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"/>
              <a:buChar char="○"/>
            </a:pPr>
            <a:r>
              <a:rPr lang="en" sz="900">
                <a:solidFill>
                  <a:schemeClr val="dk2"/>
                </a:solidFill>
                <a:latin typeface="Encode Sans"/>
                <a:ea typeface="Encode Sans"/>
                <a:cs typeface="Encode Sans"/>
                <a:sym typeface="Encode Sans"/>
              </a:rPr>
              <a:t>Ej Cross Entropy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cxnSp>
        <p:nvCxnSpPr>
          <p:cNvPr id="123" name="Google Shape;123;p20"/>
          <p:cNvCxnSpPr>
            <a:stCxn id="122" idx="1"/>
          </p:cNvCxnSpPr>
          <p:nvPr/>
        </p:nvCxnSpPr>
        <p:spPr>
          <a:xfrm flipH="1">
            <a:off x="1753750" y="2868863"/>
            <a:ext cx="3188100" cy="46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20"/>
          <p:cNvSpPr txBox="1"/>
          <p:nvPr/>
        </p:nvSpPr>
        <p:spPr>
          <a:xfrm>
            <a:off x="6386500" y="655575"/>
            <a:ext cx="2320800" cy="1481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Acá es donde se elige: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 SemiBold"/>
              <a:buChar char="●"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Número de neuronas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 SemiBold"/>
              <a:buChar char="●"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Tipos de activaciones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 SemiBold"/>
              <a:buChar char="○"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Ej ReLU, SoftMax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 SemiBold"/>
              <a:buChar char="●"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Tipos de capas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857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 SemiBold"/>
              <a:buChar char="○"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Convolutional, Pooling</a:t>
            </a:r>
            <a:endParaRPr sz="5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5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cxnSp>
        <p:nvCxnSpPr>
          <p:cNvPr id="125" name="Google Shape;125;p20"/>
          <p:cNvCxnSpPr>
            <a:stCxn id="124" idx="1"/>
          </p:cNvCxnSpPr>
          <p:nvPr/>
        </p:nvCxnSpPr>
        <p:spPr>
          <a:xfrm flipH="1">
            <a:off x="3235000" y="1396275"/>
            <a:ext cx="3151500" cy="74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2765675" y="3600750"/>
            <a:ext cx="1670400" cy="891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Acá es donde se elige: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 SemiBold"/>
              <a:buChar char="●"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Tamaño de batch</a:t>
            </a:r>
            <a:endParaRPr sz="900">
              <a:solidFill>
                <a:schemeClr val="dk2"/>
              </a:solidFill>
              <a:latin typeface="Encode Sans"/>
              <a:ea typeface="Encode Sans"/>
              <a:cs typeface="Encode Sans"/>
              <a:sym typeface="Encode Sans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Encode Sans SemiBold"/>
              <a:buChar char="●"/>
            </a:pPr>
            <a:r>
              <a:rPr lang="en" sz="900">
                <a:solidFill>
                  <a:schemeClr val="dk2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Epocas</a:t>
            </a:r>
            <a:endParaRPr sz="900">
              <a:solidFill>
                <a:schemeClr val="dk2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 flipH="1">
            <a:off x="1429475" y="4165800"/>
            <a:ext cx="1336200" cy="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 activaciones</a:t>
            </a:r>
            <a:endParaRPr/>
          </a:p>
        </p:txBody>
      </p:sp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235500" y="681650"/>
            <a:ext cx="49866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El propósito principal de las funciones de activación es el de</a:t>
            </a:r>
            <a:r>
              <a:rPr b="1" i="1" lang="en" sz="14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 introducir no-linealidad</a:t>
            </a:r>
            <a:r>
              <a:rPr lang="en" sz="1400"/>
              <a:t> en el output</a:t>
            </a:r>
            <a:endParaRPr sz="1400"/>
          </a:p>
        </p:txBody>
      </p:sp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9338" l="3957" r="7507" t="8024"/>
          <a:stretch/>
        </p:blipFill>
        <p:spPr>
          <a:xfrm>
            <a:off x="5497225" y="692675"/>
            <a:ext cx="3478126" cy="425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397925" y="3971850"/>
            <a:ext cx="4251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Activation Functions in Neural Networks [12 Types &amp; Use Cases]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4"/>
              </a:rPr>
              <a:t>https://www.v7labs.com/blog/neural-networks-activation-functions</a:t>
            </a:r>
            <a:r>
              <a:rPr lang="en" sz="1000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 sz="1000"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5">
            <a:alphaModFix/>
          </a:blip>
          <a:srcRect b="12758" l="7617" r="7930" t="10430"/>
          <a:stretch/>
        </p:blipFill>
        <p:spPr>
          <a:xfrm>
            <a:off x="2111600" y="1517412"/>
            <a:ext cx="3024700" cy="206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21"/>
          <p:cNvCxnSpPr/>
          <p:nvPr/>
        </p:nvCxnSpPr>
        <p:spPr>
          <a:xfrm flipH="1" rot="10800000">
            <a:off x="4782425" y="1820225"/>
            <a:ext cx="891600" cy="3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159300" y="834050"/>
            <a:ext cx="3738900" cy="3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 el algoritmo que se encarga de calcular el descenso del gradiente para disminuir la pérdida (loss). </a:t>
            </a:r>
            <a:endParaRPr sz="1600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Recorre la red hacia atrás, para averiguar cuales son los nodos (neuronas) responsables de las pérdidas y sus magnitudes. </a:t>
            </a:r>
            <a:endParaRPr sz="1600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Durante la propagación hacia atrás, se actualizan los </a:t>
            </a:r>
            <a:r>
              <a:rPr b="1" lang="en" sz="1600">
                <a:solidFill>
                  <a:srgbClr val="980000"/>
                </a:solidFill>
                <a:latin typeface="Encode Sans"/>
                <a:ea typeface="Encode Sans"/>
                <a:cs typeface="Encode Sans"/>
                <a:sym typeface="Encode Sans"/>
              </a:rPr>
              <a:t>pesos y los sesgos (weights &amp; biases)</a:t>
            </a:r>
            <a:r>
              <a:rPr lang="en" sz="1600"/>
              <a:t> de manera de minimizar la pérdida, dándole menor peso a los nodos que tienen mayor error. </a:t>
            </a:r>
            <a:endParaRPr sz="1600"/>
          </a:p>
        </p:txBody>
      </p:sp>
      <p:sp>
        <p:nvSpPr>
          <p:cNvPr id="146" name="Google Shape;146;p22"/>
          <p:cNvSpPr txBox="1"/>
          <p:nvPr/>
        </p:nvSpPr>
        <p:spPr>
          <a:xfrm>
            <a:off x="4228600" y="3644250"/>
            <a:ext cx="50655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What is backpropagation? (3Blue1Brown)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3"/>
              </a:rPr>
              <a:t>https://www.3blue1brown.com/lessons/backpropagation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4"/>
              </a:rPr>
              <a:t>https://youtu.be/Ilg3gGewQ5U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En español: </a:t>
            </a:r>
            <a:r>
              <a:rPr lang="en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5"/>
              </a:rPr>
              <a:t>https://youtu.be/CyPjDPKtycM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grpSp>
        <p:nvGrpSpPr>
          <p:cNvPr id="147" name="Google Shape;147;p22"/>
          <p:cNvGrpSpPr/>
          <p:nvPr/>
        </p:nvGrpSpPr>
        <p:grpSpPr>
          <a:xfrm>
            <a:off x="3965851" y="775911"/>
            <a:ext cx="4954740" cy="2612762"/>
            <a:chOff x="619000" y="427400"/>
            <a:chExt cx="7853448" cy="4141325"/>
          </a:xfrm>
        </p:grpSpPr>
        <p:pic>
          <p:nvPicPr>
            <p:cNvPr id="148" name="Google Shape;148;p22"/>
            <p:cNvPicPr preferRelativeResize="0"/>
            <p:nvPr/>
          </p:nvPicPr>
          <p:blipFill rotWithShape="1">
            <a:blip r:embed="rId6">
              <a:alphaModFix/>
            </a:blip>
            <a:srcRect b="11175" l="6767" r="7351" t="8309"/>
            <a:stretch/>
          </p:blipFill>
          <p:spPr>
            <a:xfrm>
              <a:off x="619000" y="427400"/>
              <a:ext cx="7853448" cy="414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22"/>
            <p:cNvSpPr/>
            <p:nvPr/>
          </p:nvSpPr>
          <p:spPr>
            <a:xfrm>
              <a:off x="1061125" y="4148700"/>
              <a:ext cx="1650600" cy="393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Encode Sans SemiBold"/>
                <a:ea typeface="Encode Sans SemiBold"/>
                <a:cs typeface="Encode Sans SemiBold"/>
                <a:sym typeface="Encode Sans SemiBold"/>
              </a:endParaRPr>
            </a:p>
          </p:txBody>
        </p:sp>
      </p:grpSp>
      <p:sp>
        <p:nvSpPr>
          <p:cNvPr id="150" name="Google Shape;150;p22"/>
          <p:cNvSpPr txBox="1"/>
          <p:nvPr/>
        </p:nvSpPr>
        <p:spPr>
          <a:xfrm>
            <a:off x="4811900" y="3028625"/>
            <a:ext cx="881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00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Prediction</a:t>
            </a:r>
            <a:endParaRPr sz="1100">
              <a:solidFill>
                <a:srgbClr val="FFFF00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4529550" y="1817775"/>
            <a:ext cx="729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00"/>
                </a:solidFill>
                <a:latin typeface="Encode Sans SemiBold"/>
                <a:ea typeface="Encode Sans SemiBold"/>
                <a:cs typeface="Encode Sans SemiBold"/>
                <a:sym typeface="Encode Sans SemiBold"/>
              </a:rPr>
              <a:t>ArgMax</a:t>
            </a:r>
            <a:endParaRPr sz="1000">
              <a:solidFill>
                <a:srgbClr val="FFFF00"/>
              </a:solidFill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525" y="2386724"/>
            <a:ext cx="2493675" cy="224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76600"/>
            <a:ext cx="8520600" cy="4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Backpropagation </a:t>
            </a:r>
            <a:endParaRPr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159300" y="834050"/>
            <a:ext cx="2870700" cy="3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Como retocamos los pesos y bias? </a:t>
            </a:r>
            <a:endParaRPr sz="1300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/>
              <a:t>Comparamos el vector target (y) vs predicción (ŷ)</a:t>
            </a:r>
            <a:endParaRPr sz="1300"/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/>
              <a:t>Buscamos minimizar alguna función de pérdida (loss)</a:t>
            </a:r>
            <a:endParaRPr sz="1300"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24305" r="24909" t="0"/>
          <a:stretch/>
        </p:blipFill>
        <p:spPr>
          <a:xfrm>
            <a:off x="6678250" y="813200"/>
            <a:ext cx="2306448" cy="2554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4228600" y="3644250"/>
            <a:ext cx="50655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What is backpropagation? (3Blue1Brown)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5"/>
              </a:rPr>
              <a:t>https://www.3blue1brown.com/lessons/backpropagation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6"/>
              </a:rPr>
              <a:t>https://youtu.be/Ilg3gGewQ5U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En español: </a:t>
            </a:r>
            <a:r>
              <a:rPr lang="en" u="sng">
                <a:solidFill>
                  <a:schemeClr val="hlink"/>
                </a:solidFill>
                <a:latin typeface="Encode Sans SemiBold"/>
                <a:ea typeface="Encode Sans SemiBold"/>
                <a:cs typeface="Encode Sans SemiBold"/>
                <a:sym typeface="Encode Sans SemiBold"/>
                <a:hlinkClick r:id="rId7"/>
              </a:rPr>
              <a:t>https://youtu.be/CyPjDPKtycM</a:t>
            </a: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 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8">
            <a:alphaModFix/>
          </a:blip>
          <a:srcRect b="4298" l="18049" r="9344" t="2868"/>
          <a:stretch/>
        </p:blipFill>
        <p:spPr>
          <a:xfrm>
            <a:off x="3078125" y="823068"/>
            <a:ext cx="3552077" cy="2554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3"/>
          <p:cNvCxnSpPr/>
          <p:nvPr/>
        </p:nvCxnSpPr>
        <p:spPr>
          <a:xfrm>
            <a:off x="869525" y="3087575"/>
            <a:ext cx="589500" cy="987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3"/>
          <p:cNvSpPr txBox="1"/>
          <p:nvPr/>
        </p:nvSpPr>
        <p:spPr>
          <a:xfrm>
            <a:off x="88425" y="3087575"/>
            <a:ext cx="6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ncode Sans SemiBold"/>
                <a:ea typeface="Encode Sans SemiBold"/>
                <a:cs typeface="Encode Sans SemiBold"/>
                <a:sym typeface="Encode Sans SemiBold"/>
              </a:rPr>
              <a:t>Loss</a:t>
            </a:r>
            <a:endParaRPr>
              <a:latin typeface="Encode Sans SemiBold"/>
              <a:ea typeface="Encode Sans SemiBold"/>
              <a:cs typeface="Encode Sans SemiBold"/>
              <a:sym typeface="Encode Sans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